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9"/>
  </p:notesMasterIdLst>
  <p:handoutMasterIdLst>
    <p:handoutMasterId r:id="rId20"/>
  </p:handout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6600"/>
    <a:srgbClr val="FF9900"/>
    <a:srgbClr val="FFCC00"/>
    <a:srgbClr val="FFFF99"/>
    <a:srgbClr val="FFCC66"/>
    <a:srgbClr val="FF5050"/>
    <a:srgbClr val="66FF33"/>
    <a:srgbClr val="FF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353" autoAdjust="0"/>
  </p:normalViewPr>
  <p:slideViewPr>
    <p:cSldViewPr>
      <p:cViewPr varScale="1">
        <p:scale>
          <a:sx n="106" d="100"/>
          <a:sy n="106" d="100"/>
        </p:scale>
        <p:origin x="16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4" d="100"/>
          <a:sy n="84" d="100"/>
        </p:scale>
        <p:origin x="38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後藤 学" userId="ef37e8a98adeb911" providerId="LiveId" clId="{BC10EDE3-E5CA-4253-85E5-622FCCE6C969}"/>
    <pc:docChg chg="custSel modSld">
      <pc:chgData name="後藤 学" userId="ef37e8a98adeb911" providerId="LiveId" clId="{BC10EDE3-E5CA-4253-85E5-622FCCE6C969}" dt="2019-06-05T09:06:36.442" v="1" actId="27636"/>
      <pc:docMkLst>
        <pc:docMk/>
      </pc:docMkLst>
      <pc:sldChg chg="modSp">
        <pc:chgData name="後藤 学" userId="ef37e8a98adeb911" providerId="LiveId" clId="{BC10EDE3-E5CA-4253-85E5-622FCCE6C969}" dt="2019-06-05T09:06:36.442" v="1" actId="27636"/>
        <pc:sldMkLst>
          <pc:docMk/>
          <pc:sldMk cId="1313742293" sldId="304"/>
        </pc:sldMkLst>
        <pc:spChg chg="mod">
          <ac:chgData name="後藤 学" userId="ef37e8a98adeb911" providerId="LiveId" clId="{BC10EDE3-E5CA-4253-85E5-622FCCE6C969}" dt="2019-06-05T09:06:36.442" v="1" actId="27636"/>
          <ac:spMkLst>
            <pc:docMk/>
            <pc:sldMk cId="1313742293" sldId="30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46083" name="Rectangle 3"/>
          <p:cNvSpPr>
            <a:spLocks noGrp="1" noChangeArrowheads="1"/>
          </p:cNvSpPr>
          <p:nvPr>
            <p:ph type="dt" sz="quarter" idx="1"/>
          </p:nvPr>
        </p:nvSpPr>
        <p:spPr bwMode="auto">
          <a:xfrm>
            <a:off x="381537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46084" name="Rectangle 4"/>
          <p:cNvSpPr>
            <a:spLocks noGrp="1" noChangeArrowheads="1"/>
          </p:cNvSpPr>
          <p:nvPr>
            <p:ph type="ftr" sz="quarter" idx="2"/>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46085" name="Rectangle 5"/>
          <p:cNvSpPr>
            <a:spLocks noGrp="1" noChangeArrowheads="1"/>
          </p:cNvSpPr>
          <p:nvPr>
            <p:ph type="sldNum" sz="quarter" idx="3"/>
          </p:nvPr>
        </p:nvSpPr>
        <p:spPr bwMode="auto">
          <a:xfrm>
            <a:off x="3815373"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C8B22F9-A8A0-43A5-A4F5-1439345BAD02}" type="slidenum">
              <a:rPr lang="en-US" altLang="ja-JP"/>
              <a:pPr/>
              <a:t>‹#›</a:t>
            </a:fld>
            <a:endParaRPr lang="en-US" altLang="ja-JP"/>
          </a:p>
        </p:txBody>
      </p:sp>
    </p:spTree>
    <p:extLst>
      <p:ext uri="{BB962C8B-B14F-4D97-AF65-F5344CB8AC3E}">
        <p14:creationId xmlns:p14="http://schemas.microsoft.com/office/powerpoint/2010/main" val="3396747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5603" name="Rectangle 3"/>
          <p:cNvSpPr>
            <a:spLocks noGrp="1" noChangeArrowheads="1"/>
          </p:cNvSpPr>
          <p:nvPr>
            <p:ph type="dt" idx="1"/>
          </p:nvPr>
        </p:nvSpPr>
        <p:spPr bwMode="auto">
          <a:xfrm>
            <a:off x="381537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560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6" name="Rectangle 6"/>
          <p:cNvSpPr>
            <a:spLocks noGrp="1" noChangeArrowheads="1"/>
          </p:cNvSpPr>
          <p:nvPr>
            <p:ph type="ftr" sz="quarter" idx="4"/>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5607" name="Rectangle 7"/>
          <p:cNvSpPr>
            <a:spLocks noGrp="1" noChangeArrowheads="1"/>
          </p:cNvSpPr>
          <p:nvPr>
            <p:ph type="sldNum" sz="quarter" idx="5"/>
          </p:nvPr>
        </p:nvSpPr>
        <p:spPr bwMode="auto">
          <a:xfrm>
            <a:off x="3815373"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6B0804-9D1A-4B2C-BAC3-14EE463432B8}" type="slidenum">
              <a:rPr lang="en-US" altLang="ja-JP"/>
              <a:pPr/>
              <a:t>‹#›</a:t>
            </a:fld>
            <a:endParaRPr lang="en-US" altLang="ja-JP"/>
          </a:p>
        </p:txBody>
      </p:sp>
    </p:spTree>
    <p:extLst>
      <p:ext uri="{BB962C8B-B14F-4D97-AF65-F5344CB8AC3E}">
        <p14:creationId xmlns:p14="http://schemas.microsoft.com/office/powerpoint/2010/main" val="39148057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6B0804-9D1A-4B2C-BAC3-14EE463432B8}" type="slidenum">
              <a:rPr lang="en-US" altLang="ja-JP" smtClean="0"/>
              <a:pPr/>
              <a:t>5</a:t>
            </a:fld>
            <a:endParaRPr lang="en-US" altLang="ja-JP"/>
          </a:p>
        </p:txBody>
      </p:sp>
    </p:spTree>
    <p:extLst>
      <p:ext uri="{BB962C8B-B14F-4D97-AF65-F5344CB8AC3E}">
        <p14:creationId xmlns:p14="http://schemas.microsoft.com/office/powerpoint/2010/main" val="122084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6B0804-9D1A-4B2C-BAC3-14EE463432B8}" type="slidenum">
              <a:rPr lang="en-US" altLang="ja-JP" smtClean="0"/>
              <a:pPr/>
              <a:t>10</a:t>
            </a:fld>
            <a:endParaRPr lang="en-US" altLang="ja-JP"/>
          </a:p>
        </p:txBody>
      </p:sp>
    </p:spTree>
    <p:extLst>
      <p:ext uri="{BB962C8B-B14F-4D97-AF65-F5344CB8AC3E}">
        <p14:creationId xmlns:p14="http://schemas.microsoft.com/office/powerpoint/2010/main" val="211404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6B0804-9D1A-4B2C-BAC3-14EE463432B8}" type="slidenum">
              <a:rPr lang="en-US" altLang="ja-JP" smtClean="0"/>
              <a:pPr/>
              <a:t>11</a:t>
            </a:fld>
            <a:endParaRPr lang="en-US" altLang="ja-JP"/>
          </a:p>
        </p:txBody>
      </p:sp>
    </p:spTree>
    <p:extLst>
      <p:ext uri="{BB962C8B-B14F-4D97-AF65-F5344CB8AC3E}">
        <p14:creationId xmlns:p14="http://schemas.microsoft.com/office/powerpoint/2010/main" val="2114046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rmAutofit/>
          </a:bodyPr>
          <a:lstStyle>
            <a:lvl1pPr>
              <a:defRPr sz="3600"/>
            </a:lvl1pPr>
          </a:lstStyle>
          <a:p>
            <a:r>
              <a:rPr kumimoji="1" lang="ja-JP" altLang="en-US" dirty="0"/>
              <a:t>マスター タイトルの書式設定</a:t>
            </a:r>
          </a:p>
        </p:txBody>
      </p:sp>
      <p:sp>
        <p:nvSpPr>
          <p:cNvPr id="3" name="サブタイトル 2"/>
          <p:cNvSpPr>
            <a:spLocks noGrp="1"/>
          </p:cNvSpPr>
          <p:nvPr>
            <p:ph type="subTitle" idx="1" hasCustomPrompt="1"/>
          </p:nvPr>
        </p:nvSpPr>
        <p:spPr>
          <a:xfrm>
            <a:off x="1371600" y="3886200"/>
            <a:ext cx="6400800" cy="1703040"/>
          </a:xfrm>
        </p:spPr>
        <p:txBody>
          <a:bodyPr>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相模女子大学学芸学部</a:t>
            </a:r>
          </a:p>
          <a:p>
            <a:r>
              <a:rPr kumimoji="1" lang="ja-JP" altLang="en-US" dirty="0"/>
              <a:t>後　藤　学</a:t>
            </a:r>
          </a:p>
          <a:p>
            <a:r>
              <a:rPr kumimoji="1" lang="en-US" altLang="ja-JP" dirty="0"/>
              <a:t>mgoto@ms3.omn.ne.jp</a:t>
            </a:r>
            <a:endParaRPr kumimoji="1" lang="ja-JP" altLang="en-US" dirty="0"/>
          </a:p>
        </p:txBody>
      </p:sp>
      <p:sp>
        <p:nvSpPr>
          <p:cNvPr id="6" name="スライド番号プレースホルダー 5"/>
          <p:cNvSpPr>
            <a:spLocks noGrp="1"/>
          </p:cNvSpPr>
          <p:nvPr>
            <p:ph type="sldNum" sz="quarter" idx="12"/>
          </p:nvPr>
        </p:nvSpPr>
        <p:spPr/>
        <p:txBody>
          <a:bodyPr/>
          <a:lstStyle/>
          <a:p>
            <a:fld id="{CCD22AFC-8838-4B47-B6DB-E212CCFBB28B}" type="slidenum">
              <a:rPr lang="en-US" altLang="ja-JP" smtClean="0"/>
              <a:pPr/>
              <a:t>‹#›</a:t>
            </a:fld>
            <a:endParaRPr lang="en-US" altLang="ja-JP"/>
          </a:p>
        </p:txBody>
      </p:sp>
      <p:pic>
        <p:nvPicPr>
          <p:cNvPr id="8" name="Picture 4" descr="rogo_blu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59832" y="252412"/>
            <a:ext cx="3240088" cy="17351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1" descr="rogo_J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6237288"/>
            <a:ext cx="18002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45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45B0AF38-ED1C-4EE2-ADE5-368658346148}" type="slidenum">
              <a:rPr lang="en-US" altLang="ja-JP" smtClean="0"/>
              <a:pPr/>
              <a:t>‹#›</a:t>
            </a:fld>
            <a:endParaRPr lang="en-US" altLang="ja-JP"/>
          </a:p>
        </p:txBody>
      </p:sp>
    </p:spTree>
    <p:extLst>
      <p:ext uri="{BB962C8B-B14F-4D97-AF65-F5344CB8AC3E}">
        <p14:creationId xmlns:p14="http://schemas.microsoft.com/office/powerpoint/2010/main" val="207569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84F611AE-5208-4422-9C30-18E294309B26}" type="slidenum">
              <a:rPr lang="en-US" altLang="ja-JP" smtClean="0"/>
              <a:pPr/>
              <a:t>‹#›</a:t>
            </a:fld>
            <a:endParaRPr lang="en-US" altLang="ja-JP"/>
          </a:p>
        </p:txBody>
      </p:sp>
    </p:spTree>
    <p:extLst>
      <p:ext uri="{BB962C8B-B14F-4D97-AF65-F5344CB8AC3E}">
        <p14:creationId xmlns:p14="http://schemas.microsoft.com/office/powerpoint/2010/main" val="100100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309"/>
            <a:ext cx="8229600" cy="973419"/>
          </a:xfrm>
        </p:spPr>
        <p:txBody>
          <a:bodyPr>
            <a:normAutofit/>
          </a:bodyPr>
          <a:lstStyle>
            <a:lvl1pPr>
              <a:defRPr sz="3600">
                <a:latin typeface="ヒラギノ角ゴ ProN W6" panose="020B0600000000000000" pitchFamily="34" charset="-128"/>
                <a:ea typeface="ヒラギノ角ゴ ProN W6" panose="020B0600000000000000" pitchFamily="34"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1124744"/>
            <a:ext cx="8229600" cy="5112568"/>
          </a:xfrm>
        </p:spPr>
        <p:txBody>
          <a:bodyPr/>
          <a:lstStyle>
            <a:lvl1pPr marL="457200" indent="-457200">
              <a:buClr>
                <a:srgbClr val="FF0000"/>
              </a:buClr>
              <a:buFont typeface="Wingdings" panose="05000000000000000000" pitchFamily="2" charset="2"/>
              <a:buChar char="n"/>
              <a:defRPr sz="2800">
                <a:latin typeface="ヒラギノ角ゴ ProN W3" panose="020B0300000000000000" pitchFamily="34" charset="-128"/>
                <a:ea typeface="ヒラギノ角ゴ ProN W3" panose="020B0300000000000000" pitchFamily="34" charset="-128"/>
              </a:defRPr>
            </a:lvl1pPr>
            <a:lvl2pPr marL="742950" indent="-285750">
              <a:buClr>
                <a:srgbClr val="00B0F0"/>
              </a:buClr>
              <a:buSzPct val="80000"/>
              <a:buFont typeface="Wingdings" panose="05000000000000000000" pitchFamily="2" charset="2"/>
              <a:buChar char="u"/>
              <a:defRPr sz="2500">
                <a:latin typeface="ヒラギノ角ゴ ProN W3" panose="020B0300000000000000" pitchFamily="34" charset="-128"/>
                <a:ea typeface="ヒラギノ角ゴ ProN W3" panose="020B0300000000000000" pitchFamily="34" charset="-128"/>
              </a:defRPr>
            </a:lvl2pPr>
            <a:lvl3pPr marL="1143000" indent="-228600">
              <a:buClr>
                <a:schemeClr val="accent6"/>
              </a:buClr>
              <a:buSzPct val="60000"/>
              <a:buFont typeface="Wingdings" panose="05000000000000000000" pitchFamily="2" charset="2"/>
              <a:buChar char="l"/>
              <a:defRPr sz="2200">
                <a:latin typeface="ヒラギノ角ゴ ProN W3" panose="020B0300000000000000" pitchFamily="34" charset="-128"/>
                <a:ea typeface="ヒラギノ角ゴ ProN W3" panose="020B0300000000000000" pitchFamily="34" charset="-128"/>
              </a:defRPr>
            </a:lvl3pPr>
            <a:lvl4pPr>
              <a:defRPr>
                <a:latin typeface="ヒラギノ角ゴ ProN W3" panose="020B0300000000000000" pitchFamily="34" charset="-128"/>
                <a:ea typeface="ヒラギノ角ゴ ProN W3" panose="020B0300000000000000" pitchFamily="34" charset="-128"/>
              </a:defRPr>
            </a:lvl4pPr>
            <a:lvl5pPr>
              <a:defRPr>
                <a:latin typeface="ヒラギノ角ゴ ProN W3" panose="020B0300000000000000" pitchFamily="34" charset="-128"/>
                <a:ea typeface="ヒラギノ角ゴ ProN W3" panose="020B0300000000000000"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p:txBody>
          <a:bodyPr/>
          <a:lstStyle/>
          <a:p>
            <a:fld id="{08AD9FC3-80BE-4E51-9FE6-EAD45F3D239D}" type="slidenum">
              <a:rPr lang="en-US" altLang="ja-JP" smtClean="0"/>
              <a:pPr/>
              <a:t>‹#›</a:t>
            </a:fld>
            <a:endParaRPr lang="en-US" altLang="ja-JP" dirty="0"/>
          </a:p>
        </p:txBody>
      </p:sp>
      <p:cxnSp>
        <p:nvCxnSpPr>
          <p:cNvPr id="8" name="直線コネクタ 7"/>
          <p:cNvCxnSpPr/>
          <p:nvPr userDrawn="1"/>
        </p:nvCxnSpPr>
        <p:spPr>
          <a:xfrm>
            <a:off x="251520" y="980728"/>
            <a:ext cx="86409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09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0D3EC41D-DFCE-4CFF-AA6F-8AF9B9D102F6}" type="slidenum">
              <a:rPr lang="en-US" altLang="ja-JP" smtClean="0"/>
              <a:pPr/>
              <a:t>‹#›</a:t>
            </a:fld>
            <a:endParaRPr lang="en-US" altLang="ja-JP"/>
          </a:p>
        </p:txBody>
      </p:sp>
    </p:spTree>
    <p:extLst>
      <p:ext uri="{BB962C8B-B14F-4D97-AF65-F5344CB8AC3E}">
        <p14:creationId xmlns:p14="http://schemas.microsoft.com/office/powerpoint/2010/main" val="48263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5D94DAFB-BA97-4692-A2E8-601F9B0952EE}" type="slidenum">
              <a:rPr lang="en-US" altLang="ja-JP" smtClean="0"/>
              <a:pPr/>
              <a:t>‹#›</a:t>
            </a:fld>
            <a:endParaRPr lang="en-US" altLang="ja-JP"/>
          </a:p>
        </p:txBody>
      </p:sp>
    </p:spTree>
    <p:extLst>
      <p:ext uri="{BB962C8B-B14F-4D97-AF65-F5344CB8AC3E}">
        <p14:creationId xmlns:p14="http://schemas.microsoft.com/office/powerpoint/2010/main" val="69498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p:cNvSpPr>
            <a:spLocks noGrp="1"/>
          </p:cNvSpPr>
          <p:nvPr>
            <p:ph type="ftr" sz="quarter" idx="11"/>
          </p:nvPr>
        </p:nvSpPr>
        <p:spPr/>
        <p:txBody>
          <a:bodyPr/>
          <a:lstStyle/>
          <a:p>
            <a:endParaRPr lang="en-US"/>
          </a:p>
        </p:txBody>
      </p:sp>
      <p:sp>
        <p:nvSpPr>
          <p:cNvPr id="9" name="スライド番号プレースホルダー 8"/>
          <p:cNvSpPr>
            <a:spLocks noGrp="1"/>
          </p:cNvSpPr>
          <p:nvPr>
            <p:ph type="sldNum" sz="quarter" idx="12"/>
          </p:nvPr>
        </p:nvSpPr>
        <p:spPr/>
        <p:txBody>
          <a:bodyPr/>
          <a:lstStyle/>
          <a:p>
            <a:fld id="{705FF9EF-C44F-4063-A16B-D08CEF90B5D9}" type="slidenum">
              <a:rPr lang="en-US" altLang="ja-JP" smtClean="0"/>
              <a:pPr/>
              <a:t>‹#›</a:t>
            </a:fld>
            <a:endParaRPr lang="en-US" altLang="ja-JP"/>
          </a:p>
        </p:txBody>
      </p:sp>
    </p:spTree>
    <p:extLst>
      <p:ext uri="{BB962C8B-B14F-4D97-AF65-F5344CB8AC3E}">
        <p14:creationId xmlns:p14="http://schemas.microsoft.com/office/powerpoint/2010/main" val="146367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endParaRPr lang="en-US"/>
          </a:p>
        </p:txBody>
      </p:sp>
      <p:sp>
        <p:nvSpPr>
          <p:cNvPr id="5" name="スライド番号プレースホルダー 4"/>
          <p:cNvSpPr>
            <a:spLocks noGrp="1"/>
          </p:cNvSpPr>
          <p:nvPr>
            <p:ph type="sldNum" sz="quarter" idx="12"/>
          </p:nvPr>
        </p:nvSpPr>
        <p:spPr/>
        <p:txBody>
          <a:bodyPr/>
          <a:lstStyle/>
          <a:p>
            <a:fld id="{FA4D6EE2-4768-4882-A504-34C49BF85FF5}" type="slidenum">
              <a:rPr lang="en-US" altLang="ja-JP" smtClean="0"/>
              <a:pPr/>
              <a:t>‹#›</a:t>
            </a:fld>
            <a:endParaRPr lang="en-US" altLang="ja-JP"/>
          </a:p>
        </p:txBody>
      </p:sp>
    </p:spTree>
    <p:extLst>
      <p:ext uri="{BB962C8B-B14F-4D97-AF65-F5344CB8AC3E}">
        <p14:creationId xmlns:p14="http://schemas.microsoft.com/office/powerpoint/2010/main" val="395857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5B4E008-CDA9-42B7-B58F-7D66A8AE3C63}" type="slidenum">
              <a:rPr lang="en-US" altLang="ja-JP" smtClean="0"/>
              <a:pPr/>
              <a:t>‹#›</a:t>
            </a:fld>
            <a:endParaRPr lang="en-US" altLang="ja-JP"/>
          </a:p>
        </p:txBody>
      </p:sp>
    </p:spTree>
    <p:extLst>
      <p:ext uri="{BB962C8B-B14F-4D97-AF65-F5344CB8AC3E}">
        <p14:creationId xmlns:p14="http://schemas.microsoft.com/office/powerpoint/2010/main" val="267710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08501279-45CE-4501-A71F-89DCD03EE64A}" type="slidenum">
              <a:rPr lang="en-US" altLang="ja-JP" smtClean="0"/>
              <a:pPr/>
              <a:t>‹#›</a:t>
            </a:fld>
            <a:endParaRPr lang="en-US" altLang="ja-JP"/>
          </a:p>
        </p:txBody>
      </p:sp>
    </p:spTree>
    <p:extLst>
      <p:ext uri="{BB962C8B-B14F-4D97-AF65-F5344CB8AC3E}">
        <p14:creationId xmlns:p14="http://schemas.microsoft.com/office/powerpoint/2010/main" val="386571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80447607-DD0C-4604-91B5-FCDC857E01D9}" type="slidenum">
              <a:rPr lang="en-US" altLang="ja-JP" smtClean="0"/>
              <a:pPr/>
              <a:t>‹#›</a:t>
            </a:fld>
            <a:endParaRPr lang="en-US" altLang="ja-JP"/>
          </a:p>
        </p:txBody>
      </p:sp>
    </p:spTree>
    <p:extLst>
      <p:ext uri="{BB962C8B-B14F-4D97-AF65-F5344CB8AC3E}">
        <p14:creationId xmlns:p14="http://schemas.microsoft.com/office/powerpoint/2010/main" val="190044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2015/2/17</a:t>
            </a:r>
            <a:endParaRPr 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8DDE6-BF06-4A1B-89BD-9A18FB714466}" type="slidenum">
              <a:rPr lang="en-US" altLang="ja-JP" smtClean="0"/>
              <a:pPr/>
              <a:t>‹#›</a:t>
            </a:fld>
            <a:endParaRPr lang="en-US" altLang="ja-JP"/>
          </a:p>
        </p:txBody>
      </p:sp>
    </p:spTree>
    <p:extLst>
      <p:ext uri="{BB962C8B-B14F-4D97-AF65-F5344CB8AC3E}">
        <p14:creationId xmlns:p14="http://schemas.microsoft.com/office/powerpoint/2010/main" val="182885839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量とは</a:t>
            </a:r>
          </a:p>
        </p:txBody>
      </p:sp>
      <p:sp>
        <p:nvSpPr>
          <p:cNvPr id="3" name="コンテンツ プレースホルダー 2"/>
          <p:cNvSpPr>
            <a:spLocks noGrp="1"/>
          </p:cNvSpPr>
          <p:nvPr>
            <p:ph idx="1"/>
          </p:nvPr>
        </p:nvSpPr>
        <p:spPr/>
        <p:txBody>
          <a:bodyPr>
            <a:normAutofit fontScale="85000" lnSpcReduction="10000"/>
          </a:bodyPr>
          <a:lstStyle/>
          <a:p>
            <a:r>
              <a:rPr lang="ja-JP" altLang="en-US" dirty="0"/>
              <a:t>質　数値に表せない　　かわいい，美しい，おいしい</a:t>
            </a:r>
            <a:endParaRPr lang="en-US" altLang="ja-JP" dirty="0"/>
          </a:p>
          <a:p>
            <a:r>
              <a:rPr lang="ja-JP" altLang="en-US" dirty="0"/>
              <a:t>量　数値化して測定できる　　長さ，重さ，時間</a:t>
            </a:r>
            <a:endParaRPr lang="en-US" altLang="ja-JP" dirty="0"/>
          </a:p>
          <a:p>
            <a:pPr lvl="1"/>
            <a:r>
              <a:rPr lang="ja-JP" altLang="en-US" dirty="0"/>
              <a:t>比べることができる</a:t>
            </a:r>
            <a:endParaRPr lang="en-US" altLang="ja-JP" dirty="0"/>
          </a:p>
          <a:p>
            <a:pPr lvl="1"/>
            <a:r>
              <a:rPr lang="ja-JP" altLang="en-US" dirty="0"/>
              <a:t>物の属性あるいは状態の抽象</a:t>
            </a:r>
            <a:endParaRPr lang="en-US" altLang="ja-JP" dirty="0"/>
          </a:p>
          <a:p>
            <a:r>
              <a:rPr lang="ja-JP" altLang="en-US" dirty="0">
                <a:solidFill>
                  <a:srgbClr val="FF0000"/>
                </a:solidFill>
              </a:rPr>
              <a:t>分離量</a:t>
            </a:r>
            <a:r>
              <a:rPr lang="ja-JP" altLang="en-US" dirty="0"/>
              <a:t>　０を含めた自然数（整数）を用いて表すことができる</a:t>
            </a:r>
            <a:endParaRPr lang="en-US" altLang="ja-JP" dirty="0"/>
          </a:p>
          <a:p>
            <a:pPr lvl="1"/>
            <a:r>
              <a:rPr lang="ja-JP" altLang="en-US" dirty="0"/>
              <a:t>車の台数</a:t>
            </a:r>
            <a:r>
              <a:rPr lang="en-US" altLang="ja-JP" dirty="0"/>
              <a:t>(</a:t>
            </a:r>
            <a:r>
              <a:rPr lang="ja-JP" altLang="en-US" dirty="0"/>
              <a:t>台），卵の個数（個），本の冊数（冊）など</a:t>
            </a:r>
          </a:p>
          <a:p>
            <a:pPr lvl="1"/>
            <a:r>
              <a:rPr lang="ja-JP" altLang="en-US" dirty="0"/>
              <a:t>最小単位が存在する，直接数えられる</a:t>
            </a:r>
            <a:endParaRPr lang="en-US" altLang="ja-JP" dirty="0"/>
          </a:p>
          <a:p>
            <a:r>
              <a:rPr lang="ja-JP" altLang="en-US" dirty="0">
                <a:solidFill>
                  <a:srgbClr val="FF0000"/>
                </a:solidFill>
              </a:rPr>
              <a:t>連続量（離散量）</a:t>
            </a:r>
            <a:r>
              <a:rPr lang="ja-JP" altLang="en-US" dirty="0"/>
              <a:t>　連続していてそのままでは数値化することができない量</a:t>
            </a:r>
            <a:endParaRPr lang="en-US" altLang="ja-JP" dirty="0"/>
          </a:p>
          <a:p>
            <a:pPr lvl="1"/>
            <a:r>
              <a:rPr lang="ja-JP" altLang="en-US" dirty="0"/>
              <a:t>水の量（</a:t>
            </a:r>
            <a:r>
              <a:rPr lang="en-US" altLang="ja-JP" dirty="0"/>
              <a:t>ℓ</a:t>
            </a:r>
            <a:r>
              <a:rPr lang="ja-JP" altLang="en-US" dirty="0"/>
              <a:t>），長さ（</a:t>
            </a:r>
            <a:r>
              <a:rPr lang="en-US" altLang="ja-JP" dirty="0"/>
              <a:t>m</a:t>
            </a:r>
            <a:r>
              <a:rPr lang="ja-JP" altLang="en-US" dirty="0"/>
              <a:t>），面積（</a:t>
            </a:r>
            <a:r>
              <a:rPr lang="en-US" altLang="ja-JP" dirty="0"/>
              <a:t>m²</a:t>
            </a:r>
            <a:r>
              <a:rPr lang="ja-JP" altLang="en-US" dirty="0"/>
              <a:t>），速さ（</a:t>
            </a:r>
            <a:r>
              <a:rPr lang="en-US" altLang="ja-JP" dirty="0"/>
              <a:t>km/</a:t>
            </a:r>
            <a:r>
              <a:rPr lang="ja-JP" altLang="en-US" dirty="0"/>
              <a:t>時），密度（</a:t>
            </a:r>
            <a:r>
              <a:rPr lang="en-US" altLang="ja-JP" dirty="0"/>
              <a:t>g/cm³</a:t>
            </a:r>
            <a:r>
              <a:rPr lang="ja-JP" altLang="en-US" dirty="0"/>
              <a:t>）</a:t>
            </a:r>
            <a:endParaRPr lang="en-US" altLang="ja-JP" dirty="0"/>
          </a:p>
          <a:p>
            <a:pPr lvl="1"/>
            <a:r>
              <a:rPr lang="ja-JP" altLang="en-US" dirty="0"/>
              <a:t>自明の最小単位が存在しない（いくらでも小さくできる）</a:t>
            </a:r>
            <a:endParaRPr lang="en-US" altLang="ja-JP" dirty="0"/>
          </a:p>
          <a:p>
            <a:pPr lvl="1"/>
            <a:r>
              <a:rPr lang="ja-JP" altLang="en-US" dirty="0"/>
              <a:t>直接数えられない</a:t>
            </a:r>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a:t>
            </a:fld>
            <a:endParaRPr lang="en-US" altLang="ja-JP" dirty="0"/>
          </a:p>
        </p:txBody>
      </p:sp>
      <p:sp>
        <p:nvSpPr>
          <p:cNvPr id="5" name="正方形/長方形 4"/>
          <p:cNvSpPr/>
          <p:nvPr/>
        </p:nvSpPr>
        <p:spPr>
          <a:xfrm>
            <a:off x="2286000" y="751344"/>
            <a:ext cx="4572000" cy="369332"/>
          </a:xfrm>
          <a:prstGeom prst="rect">
            <a:avLst/>
          </a:prstGeom>
        </p:spPr>
        <p:txBody>
          <a:bodyPr>
            <a:spAutoFit/>
          </a:bodyPr>
          <a:lstStyle/>
          <a:p>
            <a:r>
              <a:rPr lang="ja-JP" altLang="ja-JP" dirty="0"/>
              <a:t>　</a:t>
            </a:r>
          </a:p>
        </p:txBody>
      </p:sp>
    </p:spTree>
    <p:extLst>
      <p:ext uri="{BB962C8B-B14F-4D97-AF65-F5344CB8AC3E}">
        <p14:creationId xmlns:p14="http://schemas.microsoft.com/office/powerpoint/2010/main" val="2312509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速さ</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a:bodyPr>
          <a:lstStyle/>
          <a:p>
            <a:pPr marL="90488" indent="-90488"/>
            <a:r>
              <a:rPr lang="ja-JP" altLang="en-US" dirty="0"/>
              <a:t>速さの表現方法</a:t>
            </a:r>
          </a:p>
          <a:p>
            <a:pPr marL="361950" lvl="1" indent="-271463"/>
            <a:r>
              <a:rPr lang="ja-JP" altLang="en-US" dirty="0"/>
              <a:t>速さをはじめ，複合量の比較ではどちらか一方の量を同じ大きさにそろえれば，単位あたりの量として比較することができる</a:t>
            </a:r>
            <a:endParaRPr lang="en-US" altLang="ja-JP" dirty="0"/>
          </a:p>
          <a:p>
            <a:pPr marL="361950" lvl="1" indent="-271463"/>
            <a:r>
              <a:rPr lang="ja-JP" altLang="en-US" dirty="0"/>
              <a:t>距離を同じにすればかかった時間が短い方が速くなるため，求めた数値が小さければ小さいほど速いという感覚的な捉えと逆になってしまい分かりにくい。</a:t>
            </a:r>
            <a:endParaRPr lang="en-US" altLang="ja-JP" dirty="0"/>
          </a:p>
          <a:p>
            <a:pPr marL="361950" lvl="1" indent="-271463"/>
            <a:r>
              <a:rPr lang="ja-JP" altLang="en-US" dirty="0"/>
              <a:t>数値が大きくなればなるほど速いと捉えることができるように時間を一定にして移動距離で比較する距離</a:t>
            </a:r>
            <a:r>
              <a:rPr lang="en-US" altLang="ja-JP" dirty="0"/>
              <a:t>÷</a:t>
            </a:r>
            <a:r>
              <a:rPr lang="ja-JP" altLang="en-US" dirty="0"/>
              <a:t>時間で表現</a:t>
            </a:r>
            <a:endParaRPr lang="en-US" altLang="ja-JP" dirty="0"/>
          </a:p>
          <a:p>
            <a:pPr marL="180975" lvl="1" indent="-90488"/>
            <a:r>
              <a:rPr lang="ja-JP" altLang="en-US" dirty="0"/>
              <a:t>密度，濃度も同様</a:t>
            </a:r>
            <a:endParaRPr lang="en-US" altLang="ja-JP"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10</a:t>
            </a:fld>
            <a:endParaRPr lang="en-US" altLang="ja-JP" dirty="0"/>
          </a:p>
        </p:txBody>
      </p:sp>
      <p:sp>
        <p:nvSpPr>
          <p:cNvPr id="5" name="正方形/長方形 4"/>
          <p:cNvSpPr/>
          <p:nvPr/>
        </p:nvSpPr>
        <p:spPr>
          <a:xfrm>
            <a:off x="2286000" y="751344"/>
            <a:ext cx="4572000" cy="369332"/>
          </a:xfrm>
          <a:prstGeom prst="rect">
            <a:avLst/>
          </a:prstGeom>
        </p:spPr>
        <p:txBody>
          <a:bodyPr>
            <a:spAutoFit/>
          </a:bodyPr>
          <a:lstStyle/>
          <a:p>
            <a:r>
              <a:rPr lang="ja-JP" altLang="ja-JP" dirty="0"/>
              <a:t>　</a:t>
            </a:r>
          </a:p>
        </p:txBody>
      </p:sp>
    </p:spTree>
    <p:extLst>
      <p:ext uri="{BB962C8B-B14F-4D97-AF65-F5344CB8AC3E}">
        <p14:creationId xmlns:p14="http://schemas.microsoft.com/office/powerpoint/2010/main" val="233366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速さ</a:t>
            </a:r>
            <a:r>
              <a:rPr lang="en-US" altLang="ja-JP" dirty="0"/>
              <a:t>2</a:t>
            </a:r>
            <a:endParaRPr kumimoji="1" lang="ja-JP" altLang="en-US" dirty="0"/>
          </a:p>
        </p:txBody>
      </p:sp>
      <p:sp>
        <p:nvSpPr>
          <p:cNvPr id="3" name="コンテンツ プレースホルダー 2"/>
          <p:cNvSpPr>
            <a:spLocks noGrp="1"/>
          </p:cNvSpPr>
          <p:nvPr>
            <p:ph idx="1"/>
          </p:nvPr>
        </p:nvSpPr>
        <p:spPr/>
        <p:txBody>
          <a:bodyPr>
            <a:normAutofit/>
          </a:bodyPr>
          <a:lstStyle/>
          <a:p>
            <a:pPr marL="90488" indent="-90488"/>
            <a:r>
              <a:rPr lang="ja-JP" altLang="en-US" dirty="0"/>
              <a:t>時間　</a:t>
            </a:r>
            <a:endParaRPr lang="en-US" altLang="ja-JP" dirty="0"/>
          </a:p>
          <a:p>
            <a:pPr marL="376238" lvl="1" indent="-90488"/>
            <a:r>
              <a:rPr lang="ja-JP" altLang="en-US" dirty="0"/>
              <a:t>目に見えない時間の変化を，現実の物体に投影する</a:t>
            </a:r>
            <a:endParaRPr lang="en-US" altLang="ja-JP" dirty="0"/>
          </a:p>
          <a:p>
            <a:pPr marL="376238" lvl="1" indent="-90488"/>
            <a:r>
              <a:rPr lang="ja-JP" altLang="en-US" dirty="0"/>
              <a:t>砂時計　日時計，水時計</a:t>
            </a:r>
            <a:endParaRPr lang="en-US" altLang="ja-JP" dirty="0"/>
          </a:p>
          <a:p>
            <a:pPr marL="534988" lvl="1" indent="-249238"/>
            <a:r>
              <a:rPr lang="ja-JP" altLang="en-US" dirty="0"/>
              <a:t>ゴム動力や風の力，光電池とモーターで進む車　時間と距離の測定方法を身につける</a:t>
            </a:r>
            <a:endParaRPr lang="en-US" altLang="ja-JP" dirty="0"/>
          </a:p>
          <a:p>
            <a:pPr marL="534988" lvl="1" indent="-249238"/>
            <a:r>
              <a:rPr lang="ja-JP" altLang="en-US" dirty="0"/>
              <a:t>カブトムシ，カメなどの生き物，自動車，風，川の水の流れなど様々な動くものに対しての速さの測り方を考えさせる</a:t>
            </a:r>
            <a:endParaRPr lang="en-US" altLang="ja-JP" dirty="0"/>
          </a:p>
          <a:p>
            <a:pPr marL="376238" lvl="1" indent="-90488"/>
            <a:r>
              <a:rPr lang="ja-JP" altLang="en-US" dirty="0"/>
              <a:t>時間と距離を測定してみる活動</a:t>
            </a:r>
            <a:endParaRPr lang="en-US" altLang="ja-JP" dirty="0"/>
          </a:p>
          <a:p>
            <a:pPr marL="376238" lvl="1" indent="-90488"/>
            <a:r>
              <a:rPr lang="ja-JP" altLang="en-US" dirty="0"/>
              <a:t>実際の速さの感覚と平均値の速さを結びつける</a:t>
            </a:r>
            <a:endParaRPr lang="en-US" altLang="ja-JP"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11</a:t>
            </a:fld>
            <a:endParaRPr lang="en-US" altLang="ja-JP" dirty="0"/>
          </a:p>
        </p:txBody>
      </p:sp>
      <p:sp>
        <p:nvSpPr>
          <p:cNvPr id="5" name="正方形/長方形 4"/>
          <p:cNvSpPr/>
          <p:nvPr/>
        </p:nvSpPr>
        <p:spPr>
          <a:xfrm>
            <a:off x="2286000" y="751344"/>
            <a:ext cx="4572000" cy="369332"/>
          </a:xfrm>
          <a:prstGeom prst="rect">
            <a:avLst/>
          </a:prstGeom>
        </p:spPr>
        <p:txBody>
          <a:bodyPr>
            <a:spAutoFit/>
          </a:bodyPr>
          <a:lstStyle/>
          <a:p>
            <a:r>
              <a:rPr lang="ja-JP" altLang="ja-JP" dirty="0"/>
              <a:t>　</a:t>
            </a:r>
          </a:p>
        </p:txBody>
      </p:sp>
    </p:spTree>
    <p:extLst>
      <p:ext uri="{BB962C8B-B14F-4D97-AF65-F5344CB8AC3E}">
        <p14:creationId xmlns:p14="http://schemas.microsoft.com/office/powerpoint/2010/main" val="59236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割合</a:t>
            </a:r>
            <a:r>
              <a:rPr kumimoji="1" lang="en-US" altLang="ja-JP" dirty="0"/>
              <a:t>1</a:t>
            </a:r>
            <a:endParaRPr kumimoji="1" lang="ja-JP" altLang="en-US" dirty="0"/>
          </a:p>
        </p:txBody>
      </p:sp>
      <p:sp>
        <p:nvSpPr>
          <p:cNvPr id="3" name="コンテンツ プレースホルダー 2"/>
          <p:cNvSpPr>
            <a:spLocks noGrp="1"/>
          </p:cNvSpPr>
          <p:nvPr>
            <p:ph idx="1"/>
          </p:nvPr>
        </p:nvSpPr>
        <p:spPr>
          <a:xfrm>
            <a:off x="457200" y="1124744"/>
            <a:ext cx="8229600" cy="5616624"/>
          </a:xfrm>
        </p:spPr>
        <p:txBody>
          <a:bodyPr>
            <a:normAutofit fontScale="92500" lnSpcReduction="10000"/>
          </a:bodyPr>
          <a:lstStyle/>
          <a:p>
            <a:pPr marL="85725" indent="-85725"/>
            <a:r>
              <a:rPr lang="ja-JP" altLang="en-US" dirty="0"/>
              <a:t>２つの量を比べること</a:t>
            </a:r>
            <a:endParaRPr lang="en-US" altLang="ja-JP" dirty="0"/>
          </a:p>
          <a:p>
            <a:pPr marL="85725" lvl="1" indent="95250"/>
            <a:r>
              <a:rPr lang="en-US" altLang="ja-JP" dirty="0"/>
              <a:t>2</a:t>
            </a:r>
            <a:r>
              <a:rPr lang="ja-JP" altLang="en-US" dirty="0"/>
              <a:t>量の差，違い</a:t>
            </a:r>
            <a:endParaRPr lang="en-US" altLang="ja-JP" dirty="0"/>
          </a:p>
          <a:p>
            <a:pPr marL="361950" lvl="1" indent="-180975"/>
            <a:r>
              <a:rPr lang="en-US" altLang="ja-JP" dirty="0"/>
              <a:t>2</a:t>
            </a:r>
            <a:r>
              <a:rPr lang="ja-JP" altLang="en-US" dirty="0"/>
              <a:t>量の片方を基準としてもう一方が基準のどれだけにあたるか　「</a:t>
            </a:r>
            <a:r>
              <a:rPr lang="en-US" altLang="ja-JP" dirty="0"/>
              <a:t>a</a:t>
            </a:r>
            <a:r>
              <a:rPr lang="ja-JP" altLang="en-US" dirty="0"/>
              <a:t>の</a:t>
            </a:r>
            <a:r>
              <a:rPr lang="en-US" altLang="ja-JP" dirty="0"/>
              <a:t>b</a:t>
            </a:r>
            <a:r>
              <a:rPr lang="ja-JP" altLang="en-US" dirty="0"/>
              <a:t>つ分は</a:t>
            </a:r>
            <a:r>
              <a:rPr lang="en-US" altLang="ja-JP" dirty="0"/>
              <a:t>c</a:t>
            </a:r>
            <a:r>
              <a:rPr lang="ja-JP" altLang="en-US" dirty="0"/>
              <a:t>」というかけ算の定義</a:t>
            </a:r>
            <a:endParaRPr lang="en-US" altLang="ja-JP" dirty="0"/>
          </a:p>
          <a:p>
            <a:pPr marL="85725" lvl="1" indent="95250"/>
            <a:r>
              <a:rPr lang="ja-JP" altLang="en-US" dirty="0"/>
              <a:t>多くの知識を必要とする</a:t>
            </a:r>
            <a:endParaRPr lang="en-US" altLang="ja-JP" dirty="0"/>
          </a:p>
          <a:p>
            <a:pPr marL="85725" indent="-85725"/>
            <a:r>
              <a:rPr lang="ja-JP" altLang="en-US" dirty="0"/>
              <a:t>同種</a:t>
            </a:r>
          </a:p>
          <a:p>
            <a:pPr marL="266700" lvl="1" indent="-171450"/>
            <a:r>
              <a:rPr lang="en-US" altLang="ja-JP" dirty="0"/>
              <a:t>2</a:t>
            </a:r>
            <a:r>
              <a:rPr lang="ja-JP" altLang="en-US" dirty="0" err="1"/>
              <a:t>つの</a:t>
            </a:r>
            <a:r>
              <a:rPr lang="ja-JP" altLang="en-US" dirty="0"/>
              <a:t>数あるいは同種の量</a:t>
            </a:r>
            <a:r>
              <a:rPr lang="en-US" altLang="ja-JP" dirty="0"/>
              <a:t>A</a:t>
            </a:r>
            <a:r>
              <a:rPr lang="ja-JP" altLang="en-US" dirty="0" err="1"/>
              <a:t>，</a:t>
            </a:r>
            <a:r>
              <a:rPr lang="en-US" altLang="ja-JP" dirty="0"/>
              <a:t>B</a:t>
            </a:r>
            <a:r>
              <a:rPr lang="ja-JP" altLang="en-US" dirty="0"/>
              <a:t>について</a:t>
            </a:r>
            <a:r>
              <a:rPr lang="en-US" altLang="ja-JP" dirty="0"/>
              <a:t>A</a:t>
            </a:r>
            <a:r>
              <a:rPr lang="ja-JP" altLang="en-US" dirty="0"/>
              <a:t>が</a:t>
            </a:r>
            <a:r>
              <a:rPr lang="en-US" altLang="ja-JP" dirty="0"/>
              <a:t>B</a:t>
            </a:r>
            <a:r>
              <a:rPr lang="ja-JP" altLang="en-US" dirty="0"/>
              <a:t>の何倍にあたるかを表した数</a:t>
            </a:r>
            <a:r>
              <a:rPr lang="en-US" altLang="ja-JP" dirty="0"/>
              <a:t>p</a:t>
            </a:r>
            <a:r>
              <a:rPr lang="ja-JP" altLang="en-US" dirty="0"/>
              <a:t>を，</a:t>
            </a:r>
            <a:r>
              <a:rPr lang="en-US" altLang="ja-JP" dirty="0"/>
              <a:t>A</a:t>
            </a:r>
            <a:r>
              <a:rPr lang="ja-JP" altLang="en-US" dirty="0"/>
              <a:t>に対する</a:t>
            </a:r>
            <a:r>
              <a:rPr lang="en-US" altLang="ja-JP" dirty="0"/>
              <a:t>B</a:t>
            </a:r>
            <a:r>
              <a:rPr lang="ja-JP" altLang="en-US" dirty="0"/>
              <a:t>の割合</a:t>
            </a:r>
            <a:endParaRPr lang="en-US" altLang="ja-JP" dirty="0"/>
          </a:p>
          <a:p>
            <a:pPr marL="85725" lvl="1" indent="95250"/>
            <a:r>
              <a:rPr lang="en-US" altLang="ja-JP" dirty="0"/>
              <a:t>B</a:t>
            </a:r>
            <a:r>
              <a:rPr lang="ja-JP" altLang="en-US" dirty="0"/>
              <a:t>が基準量</a:t>
            </a:r>
            <a:r>
              <a:rPr lang="en-US" altLang="ja-JP" dirty="0"/>
              <a:t>(</a:t>
            </a:r>
            <a:r>
              <a:rPr lang="ja-JP" altLang="en-US" dirty="0"/>
              <a:t>もとにする量</a:t>
            </a:r>
            <a:r>
              <a:rPr lang="en-US" altLang="ja-JP" dirty="0"/>
              <a:t>)</a:t>
            </a:r>
            <a:r>
              <a:rPr lang="ja-JP" altLang="en-US" dirty="0" err="1"/>
              <a:t>，</a:t>
            </a:r>
            <a:r>
              <a:rPr lang="en-US" altLang="ja-JP" dirty="0"/>
              <a:t>A</a:t>
            </a:r>
            <a:r>
              <a:rPr lang="ja-JP" altLang="en-US" dirty="0"/>
              <a:t>が比較量（比べる量）で</a:t>
            </a:r>
            <a:r>
              <a:rPr lang="en-US" altLang="ja-JP" dirty="0"/>
              <a:t>p=A÷B</a:t>
            </a:r>
          </a:p>
          <a:p>
            <a:pPr marL="0" indent="-104775"/>
            <a:r>
              <a:rPr lang="ja-JP" altLang="en-US" dirty="0"/>
              <a:t>異種</a:t>
            </a:r>
          </a:p>
          <a:p>
            <a:pPr marL="266700" lvl="1" indent="-180975"/>
            <a:r>
              <a:rPr lang="en-US" altLang="ja-JP" dirty="0"/>
              <a:t>2</a:t>
            </a:r>
            <a:r>
              <a:rPr lang="ja-JP" altLang="en-US" dirty="0" err="1"/>
              <a:t>つの</a:t>
            </a:r>
            <a:r>
              <a:rPr lang="ja-JP" altLang="en-US" dirty="0"/>
              <a:t>量が異なっている場合，</a:t>
            </a:r>
            <a:r>
              <a:rPr lang="en-US" altLang="ja-JP" dirty="0"/>
              <a:t>A</a:t>
            </a:r>
            <a:r>
              <a:rPr lang="ja-JP" altLang="en-US" dirty="0"/>
              <a:t>が</a:t>
            </a:r>
            <a:r>
              <a:rPr lang="en-US" altLang="ja-JP" dirty="0"/>
              <a:t>B</a:t>
            </a:r>
            <a:r>
              <a:rPr lang="ja-JP" altLang="en-US" dirty="0"/>
              <a:t>の何倍にあたるということは考えることができない</a:t>
            </a:r>
            <a:endParaRPr lang="en-US" altLang="ja-JP" dirty="0"/>
          </a:p>
          <a:p>
            <a:pPr marL="266700" lvl="1" indent="-180975"/>
            <a:r>
              <a:rPr lang="ja-JP" altLang="en-US" dirty="0"/>
              <a:t>１時間あたり進む距離</a:t>
            </a:r>
            <a:r>
              <a:rPr lang="en-US" altLang="ja-JP" dirty="0"/>
              <a:t>(</a:t>
            </a:r>
            <a:r>
              <a:rPr lang="ja-JP" altLang="en-US" dirty="0"/>
              <a:t>速さ</a:t>
            </a:r>
            <a:r>
              <a:rPr lang="en-US" altLang="ja-JP" dirty="0"/>
              <a:t>)</a:t>
            </a:r>
            <a:r>
              <a:rPr lang="ja-JP" altLang="en-US" dirty="0"/>
              <a:t>や</a:t>
            </a:r>
            <a:r>
              <a:rPr lang="en-US" altLang="ja-JP" dirty="0"/>
              <a:t>1km²</a:t>
            </a:r>
            <a:r>
              <a:rPr lang="ja-JP" altLang="en-US" dirty="0"/>
              <a:t>あたりの人口</a:t>
            </a:r>
            <a:r>
              <a:rPr lang="en-US" altLang="ja-JP" dirty="0"/>
              <a:t>(</a:t>
            </a:r>
            <a:r>
              <a:rPr lang="ja-JP" altLang="en-US" dirty="0"/>
              <a:t>人口密度</a:t>
            </a:r>
            <a:r>
              <a:rPr lang="en-US" altLang="ja-JP" dirty="0"/>
              <a:t>)</a:t>
            </a:r>
            <a:r>
              <a:rPr lang="ja-JP" altLang="en-US" dirty="0"/>
              <a:t>など，単位量あたりの大きさを表す複合量</a:t>
            </a:r>
            <a:endParaRPr lang="en-US" altLang="ja-JP"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12</a:t>
            </a:fld>
            <a:endParaRPr lang="en-US" altLang="ja-JP" dirty="0"/>
          </a:p>
        </p:txBody>
      </p:sp>
    </p:spTree>
    <p:extLst>
      <p:ext uri="{BB962C8B-B14F-4D97-AF65-F5344CB8AC3E}">
        <p14:creationId xmlns:p14="http://schemas.microsoft.com/office/powerpoint/2010/main" val="22742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割合</a:t>
            </a:r>
            <a:r>
              <a:rPr kumimoji="1" lang="en-US" altLang="ja-JP" dirty="0"/>
              <a:t>2</a:t>
            </a:r>
            <a:endParaRPr kumimoji="1" lang="ja-JP" altLang="en-US" dirty="0"/>
          </a:p>
        </p:txBody>
      </p:sp>
      <p:sp>
        <p:nvSpPr>
          <p:cNvPr id="3" name="コンテンツ プレースホルダー 2"/>
          <p:cNvSpPr>
            <a:spLocks noGrp="1"/>
          </p:cNvSpPr>
          <p:nvPr>
            <p:ph idx="1"/>
          </p:nvPr>
        </p:nvSpPr>
        <p:spPr>
          <a:xfrm>
            <a:off x="457200" y="1124744"/>
            <a:ext cx="8229600" cy="5040560"/>
          </a:xfrm>
        </p:spPr>
        <p:txBody>
          <a:bodyPr>
            <a:normAutofit fontScale="92500" lnSpcReduction="10000"/>
          </a:bodyPr>
          <a:lstStyle/>
          <a:p>
            <a:pPr marL="85725" indent="-85725"/>
            <a:r>
              <a:rPr lang="ja-JP" altLang="en-US" dirty="0"/>
              <a:t>割合と比</a:t>
            </a:r>
          </a:p>
          <a:p>
            <a:pPr marL="266700" lvl="1" indent="-180975"/>
            <a:r>
              <a:rPr lang="ja-JP" altLang="en-US" dirty="0"/>
              <a:t>割合　「</a:t>
            </a:r>
            <a:r>
              <a:rPr lang="en-US" altLang="ja-JP" dirty="0"/>
              <a:t>3</a:t>
            </a:r>
            <a:r>
              <a:rPr lang="ja-JP" altLang="en-US" dirty="0"/>
              <a:t>：</a:t>
            </a:r>
            <a:r>
              <a:rPr lang="en-US" altLang="ja-JP" dirty="0"/>
              <a:t>2</a:t>
            </a:r>
            <a:r>
              <a:rPr lang="ja-JP" altLang="en-US" dirty="0"/>
              <a:t>の割合で配分する」　　「長方形の縦と横の長さは</a:t>
            </a:r>
            <a:r>
              <a:rPr lang="en-US" altLang="ja-JP" dirty="0"/>
              <a:t>5</a:t>
            </a:r>
            <a:r>
              <a:rPr lang="ja-JP" altLang="en-US" dirty="0"/>
              <a:t>：</a:t>
            </a:r>
            <a:r>
              <a:rPr lang="en-US" altLang="ja-JP" dirty="0"/>
              <a:t>3</a:t>
            </a:r>
            <a:r>
              <a:rPr lang="ja-JP" altLang="en-US" dirty="0"/>
              <a:t>」</a:t>
            </a:r>
            <a:endParaRPr lang="en-US" altLang="ja-JP" dirty="0"/>
          </a:p>
          <a:p>
            <a:pPr marL="361950" lvl="1" indent="-276225"/>
            <a:r>
              <a:rPr lang="ja-JP" altLang="en-US" dirty="0"/>
              <a:t>比　</a:t>
            </a:r>
            <a:r>
              <a:rPr lang="en-US" altLang="ja-JP" dirty="0"/>
              <a:t>2</a:t>
            </a:r>
            <a:r>
              <a:rPr lang="ja-JP" altLang="en-US" dirty="0" err="1"/>
              <a:t>つの</a:t>
            </a:r>
            <a:r>
              <a:rPr lang="ja-JP" altLang="en-US" dirty="0"/>
              <a:t>量</a:t>
            </a:r>
            <a:r>
              <a:rPr lang="en-US" altLang="ja-JP" dirty="0"/>
              <a:t>A</a:t>
            </a:r>
            <a:r>
              <a:rPr lang="ja-JP" altLang="en-US" dirty="0" err="1"/>
              <a:t>，</a:t>
            </a:r>
            <a:r>
              <a:rPr lang="en-US" altLang="ja-JP" dirty="0"/>
              <a:t>U⊂E</a:t>
            </a:r>
            <a:r>
              <a:rPr lang="ja-JP" altLang="en-US" dirty="0"/>
              <a:t>に対して</a:t>
            </a:r>
            <a:r>
              <a:rPr lang="en-US" altLang="ja-JP" dirty="0"/>
              <a:t>A=</a:t>
            </a:r>
            <a:r>
              <a:rPr lang="en-US" altLang="ja-JP" dirty="0" err="1"/>
              <a:t>U×a</a:t>
            </a:r>
            <a:r>
              <a:rPr lang="ja-JP" altLang="en-US" dirty="0"/>
              <a:t>となる数</a:t>
            </a:r>
            <a:r>
              <a:rPr lang="en-US" altLang="ja-JP" dirty="0"/>
              <a:t>a</a:t>
            </a:r>
            <a:r>
              <a:rPr lang="ja-JP" altLang="en-US" dirty="0"/>
              <a:t>があるとき，この</a:t>
            </a:r>
            <a:r>
              <a:rPr lang="en-US" altLang="ja-JP" dirty="0"/>
              <a:t>a</a:t>
            </a:r>
            <a:r>
              <a:rPr lang="ja-JP" altLang="en-US" dirty="0"/>
              <a:t>を「</a:t>
            </a:r>
            <a:r>
              <a:rPr lang="en-US" altLang="ja-JP" dirty="0"/>
              <a:t>A</a:t>
            </a:r>
            <a:r>
              <a:rPr lang="ja-JP" altLang="en-US" dirty="0"/>
              <a:t>の</a:t>
            </a:r>
            <a:r>
              <a:rPr lang="en-US" altLang="ja-JP" dirty="0"/>
              <a:t>U</a:t>
            </a:r>
            <a:r>
              <a:rPr lang="ja-JP" altLang="en-US" dirty="0"/>
              <a:t>に対する比」または「</a:t>
            </a:r>
            <a:r>
              <a:rPr lang="en-US" altLang="ja-JP" dirty="0"/>
              <a:t>A</a:t>
            </a:r>
            <a:r>
              <a:rPr lang="ja-JP" altLang="en-US" dirty="0"/>
              <a:t>と</a:t>
            </a:r>
            <a:r>
              <a:rPr lang="en-US" altLang="ja-JP" dirty="0"/>
              <a:t>U</a:t>
            </a:r>
            <a:r>
              <a:rPr lang="ja-JP" altLang="en-US" dirty="0"/>
              <a:t>の比」という</a:t>
            </a:r>
            <a:endParaRPr lang="en-US" altLang="ja-JP" dirty="0"/>
          </a:p>
          <a:p>
            <a:pPr marL="485775" lvl="2" indent="-85725"/>
            <a:r>
              <a:rPr lang="ja-JP" altLang="en-US" dirty="0"/>
              <a:t>比</a:t>
            </a:r>
            <a:r>
              <a:rPr lang="en-US" altLang="ja-JP" dirty="0"/>
              <a:t>A</a:t>
            </a:r>
            <a:r>
              <a:rPr lang="ja-JP" altLang="en-US" dirty="0"/>
              <a:t>：</a:t>
            </a:r>
            <a:r>
              <a:rPr lang="en-US" altLang="ja-JP" dirty="0"/>
              <a:t>U</a:t>
            </a:r>
            <a:r>
              <a:rPr lang="ja-JP" altLang="en-US" dirty="0"/>
              <a:t>も</a:t>
            </a:r>
            <a:r>
              <a:rPr lang="en-US" altLang="ja-JP" dirty="0"/>
              <a:t>A÷U=a</a:t>
            </a:r>
            <a:r>
              <a:rPr lang="ja-JP" altLang="en-US" dirty="0"/>
              <a:t>も比</a:t>
            </a:r>
          </a:p>
          <a:p>
            <a:pPr marL="85725" lvl="1" indent="0"/>
            <a:r>
              <a:rPr lang="ja-JP" altLang="en-US" dirty="0"/>
              <a:t>割合　数同士や数量を比較するとき</a:t>
            </a:r>
            <a:endParaRPr lang="en-US" altLang="ja-JP" dirty="0"/>
          </a:p>
          <a:p>
            <a:pPr marL="361950" lvl="1" indent="-276225"/>
            <a:r>
              <a:rPr lang="ja-JP" altLang="en-US" dirty="0"/>
              <a:t>比や率，度などの学習するようになれば内包量の意識を持たせる</a:t>
            </a:r>
            <a:endParaRPr lang="en-US" altLang="ja-JP" dirty="0"/>
          </a:p>
          <a:p>
            <a:pPr marL="85725" indent="-85725"/>
            <a:r>
              <a:rPr lang="en-US" altLang="ja-JP" dirty="0"/>
              <a:t>2</a:t>
            </a:r>
            <a:r>
              <a:rPr lang="ja-JP" altLang="en-US" dirty="0"/>
              <a:t>量の比べ方</a:t>
            </a:r>
            <a:endParaRPr lang="en-US" altLang="ja-JP" dirty="0"/>
          </a:p>
          <a:p>
            <a:pPr marL="85725" lvl="1" indent="95250"/>
            <a:r>
              <a:rPr lang="ja-JP" altLang="en-US" dirty="0"/>
              <a:t>差で比べるか，倍で比べるか</a:t>
            </a:r>
            <a:endParaRPr lang="en-US" altLang="ja-JP" dirty="0"/>
          </a:p>
          <a:p>
            <a:pPr marL="85725" lvl="1" indent="95250"/>
            <a:r>
              <a:rPr lang="ja-JP" altLang="en-US" dirty="0"/>
              <a:t>一般的には差が小さい場合は差　大きい場合は倍</a:t>
            </a:r>
            <a:endParaRPr lang="en-US" altLang="ja-JP"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13</a:t>
            </a:fld>
            <a:endParaRPr lang="en-US" altLang="ja-JP" dirty="0"/>
          </a:p>
        </p:txBody>
      </p:sp>
    </p:spTree>
    <p:extLst>
      <p:ext uri="{BB962C8B-B14F-4D97-AF65-F5344CB8AC3E}">
        <p14:creationId xmlns:p14="http://schemas.microsoft.com/office/powerpoint/2010/main" val="327186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割合</a:t>
            </a:r>
            <a:r>
              <a:rPr kumimoji="1" lang="en-US" altLang="ja-JP" dirty="0"/>
              <a:t>3</a:t>
            </a:r>
            <a:endParaRPr kumimoji="1" lang="ja-JP" altLang="en-US" dirty="0"/>
          </a:p>
        </p:txBody>
      </p:sp>
      <p:sp>
        <p:nvSpPr>
          <p:cNvPr id="3" name="コンテンツ プレースホルダー 2"/>
          <p:cNvSpPr>
            <a:spLocks noGrp="1"/>
          </p:cNvSpPr>
          <p:nvPr>
            <p:ph idx="1"/>
          </p:nvPr>
        </p:nvSpPr>
        <p:spPr>
          <a:xfrm>
            <a:off x="457200" y="1124744"/>
            <a:ext cx="8229600" cy="5733256"/>
          </a:xfrm>
        </p:spPr>
        <p:txBody>
          <a:bodyPr>
            <a:normAutofit fontScale="92500" lnSpcReduction="20000"/>
          </a:bodyPr>
          <a:lstStyle/>
          <a:p>
            <a:pPr marL="85725" indent="-85725"/>
            <a:r>
              <a:rPr lang="ja-JP" altLang="en-US" dirty="0"/>
              <a:t>割合の本質</a:t>
            </a:r>
          </a:p>
          <a:p>
            <a:pPr marL="371475" lvl="1" indent="-85725"/>
            <a:r>
              <a:rPr lang="ja-JP" altLang="en-US" dirty="0"/>
              <a:t>バスケットボールのシュートの回数</a:t>
            </a:r>
            <a:endParaRPr lang="en-US" altLang="ja-JP" dirty="0"/>
          </a:p>
          <a:p>
            <a:pPr marL="534988" lvl="1" indent="-249238"/>
            <a:r>
              <a:rPr lang="ja-JP" altLang="en-US" dirty="0"/>
              <a:t>バスケットではシュートの本数と成功した数を考えると，</a:t>
            </a:r>
            <a:r>
              <a:rPr lang="en-US" altLang="ja-JP" dirty="0"/>
              <a:t>10</a:t>
            </a:r>
            <a:r>
              <a:rPr lang="ja-JP" altLang="en-US" dirty="0"/>
              <a:t>回投げて</a:t>
            </a:r>
            <a:r>
              <a:rPr lang="en-US" altLang="ja-JP" dirty="0"/>
              <a:t>7</a:t>
            </a:r>
            <a:r>
              <a:rPr lang="ja-JP" altLang="en-US" dirty="0"/>
              <a:t>回成功した人と</a:t>
            </a:r>
            <a:r>
              <a:rPr lang="en-US" altLang="ja-JP" dirty="0"/>
              <a:t>8</a:t>
            </a:r>
            <a:r>
              <a:rPr lang="ja-JP" altLang="en-US" dirty="0"/>
              <a:t>回投げて</a:t>
            </a:r>
            <a:r>
              <a:rPr lang="en-US" altLang="ja-JP" dirty="0"/>
              <a:t>6</a:t>
            </a:r>
            <a:r>
              <a:rPr lang="ja-JP" altLang="en-US" dirty="0"/>
              <a:t>回成功した人では，</a:t>
            </a:r>
            <a:r>
              <a:rPr lang="en-US" altLang="ja-JP" dirty="0"/>
              <a:t>1</a:t>
            </a:r>
            <a:r>
              <a:rPr lang="ja-JP" altLang="en-US" dirty="0"/>
              <a:t>回あたりの成功した回数を求めることによって比べることができる。</a:t>
            </a:r>
            <a:endParaRPr lang="en-US" altLang="ja-JP" dirty="0"/>
          </a:p>
          <a:p>
            <a:pPr marL="371475" lvl="1" indent="-85725"/>
            <a:r>
              <a:rPr lang="en-US" altLang="ja-JP" dirty="0"/>
              <a:t>7÷10=0.7</a:t>
            </a:r>
            <a:r>
              <a:rPr lang="ja-JP" altLang="en-US" dirty="0"/>
              <a:t>と</a:t>
            </a:r>
            <a:r>
              <a:rPr lang="en-US" altLang="ja-JP" dirty="0"/>
              <a:t>6÷8=0.75</a:t>
            </a:r>
            <a:r>
              <a:rPr lang="ja-JP" altLang="en-US" dirty="0"/>
              <a:t>で後者が成功の確率が高い</a:t>
            </a:r>
          </a:p>
          <a:p>
            <a:pPr marL="534988" lvl="1" indent="-249238"/>
            <a:r>
              <a:rPr lang="ja-JP" altLang="en-US" dirty="0"/>
              <a:t>兄弟の年齢が</a:t>
            </a:r>
            <a:r>
              <a:rPr lang="en-US" altLang="ja-JP" dirty="0"/>
              <a:t>17</a:t>
            </a:r>
            <a:r>
              <a:rPr lang="ja-JP" altLang="en-US" dirty="0"/>
              <a:t>才と</a:t>
            </a:r>
            <a:r>
              <a:rPr lang="en-US" altLang="ja-JP" dirty="0"/>
              <a:t>15</a:t>
            </a:r>
            <a:r>
              <a:rPr lang="ja-JP" altLang="en-US" dirty="0"/>
              <a:t>才と</a:t>
            </a:r>
            <a:r>
              <a:rPr lang="en-US" altLang="ja-JP" dirty="0"/>
              <a:t>10</a:t>
            </a:r>
            <a:r>
              <a:rPr lang="ja-JP" altLang="en-US" dirty="0"/>
              <a:t>才と</a:t>
            </a:r>
            <a:r>
              <a:rPr lang="en-US" altLang="ja-JP" dirty="0"/>
              <a:t>13</a:t>
            </a:r>
            <a:r>
              <a:rPr lang="ja-JP" altLang="en-US" dirty="0"/>
              <a:t>才という</a:t>
            </a:r>
            <a:r>
              <a:rPr lang="en-US" altLang="ja-JP" dirty="0"/>
              <a:t>2</a:t>
            </a:r>
            <a:r>
              <a:rPr lang="ja-JP" altLang="en-US" dirty="0"/>
              <a:t>組があった場合</a:t>
            </a:r>
            <a:endParaRPr lang="en-US" altLang="ja-JP" dirty="0"/>
          </a:p>
          <a:p>
            <a:pPr marL="771525" lvl="2" indent="-85725"/>
            <a:r>
              <a:rPr lang="en-US" altLang="ja-JP" dirty="0"/>
              <a:t>2</a:t>
            </a:r>
            <a:r>
              <a:rPr lang="ja-JP" altLang="en-US" dirty="0"/>
              <a:t>才と</a:t>
            </a:r>
            <a:r>
              <a:rPr lang="en-US" altLang="ja-JP" dirty="0"/>
              <a:t>3</a:t>
            </a:r>
            <a:r>
              <a:rPr lang="ja-JP" altLang="en-US" dirty="0"/>
              <a:t>才の違いがあることは考えても，倍で比べることの意味はほとんどない。</a:t>
            </a:r>
          </a:p>
          <a:p>
            <a:pPr marL="534988" lvl="1" indent="-249238"/>
            <a:r>
              <a:rPr lang="ja-JP" altLang="en-US" dirty="0"/>
              <a:t>割合　</a:t>
            </a:r>
            <a:r>
              <a:rPr lang="en-US" altLang="ja-JP" dirty="0"/>
              <a:t>2</a:t>
            </a:r>
            <a:r>
              <a:rPr lang="ja-JP" altLang="en-US" dirty="0" err="1"/>
              <a:t>つの</a:t>
            </a:r>
            <a:r>
              <a:rPr lang="ja-JP" altLang="en-US" dirty="0"/>
              <a:t>量に比例関係があることを前提に倍の見方で把握する方法</a:t>
            </a:r>
            <a:endParaRPr lang="en-US" altLang="ja-JP" dirty="0"/>
          </a:p>
          <a:p>
            <a:pPr marL="771525" lvl="2" indent="-85725"/>
            <a:r>
              <a:rPr lang="ja-JP" altLang="en-US" dirty="0"/>
              <a:t>バスケット　前者は</a:t>
            </a:r>
            <a:r>
              <a:rPr lang="en-US" altLang="ja-JP" dirty="0"/>
              <a:t>20</a:t>
            </a:r>
            <a:r>
              <a:rPr lang="ja-JP" altLang="en-US" dirty="0"/>
              <a:t>回投げれば</a:t>
            </a:r>
            <a:r>
              <a:rPr lang="en-US" altLang="ja-JP" dirty="0"/>
              <a:t>14</a:t>
            </a:r>
            <a:r>
              <a:rPr lang="ja-JP" altLang="en-US" dirty="0"/>
              <a:t>回，</a:t>
            </a:r>
            <a:r>
              <a:rPr lang="en-US" altLang="ja-JP" dirty="0"/>
              <a:t>30</a:t>
            </a:r>
            <a:r>
              <a:rPr lang="ja-JP" altLang="en-US" dirty="0"/>
              <a:t>回投げれば</a:t>
            </a:r>
            <a:r>
              <a:rPr lang="en-US" altLang="ja-JP" dirty="0"/>
              <a:t>21</a:t>
            </a:r>
            <a:r>
              <a:rPr lang="ja-JP" altLang="en-US" dirty="0"/>
              <a:t>回　比例的に成功することを想定</a:t>
            </a:r>
            <a:endParaRPr lang="en-US" altLang="ja-JP" dirty="0"/>
          </a:p>
          <a:p>
            <a:pPr marL="534988" lvl="1" indent="-249238"/>
            <a:r>
              <a:rPr lang="en-US" altLang="ja-JP" dirty="0"/>
              <a:t>2</a:t>
            </a:r>
            <a:r>
              <a:rPr lang="ja-JP" altLang="en-US" dirty="0"/>
              <a:t>組の兄弟の場合　それぞれの年齢にこの前提が成り立たないため倍では比較しない</a:t>
            </a:r>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14</a:t>
            </a:fld>
            <a:endParaRPr lang="en-US" altLang="ja-JP" dirty="0"/>
          </a:p>
        </p:txBody>
      </p:sp>
    </p:spTree>
    <p:extLst>
      <p:ext uri="{BB962C8B-B14F-4D97-AF65-F5344CB8AC3E}">
        <p14:creationId xmlns:p14="http://schemas.microsoft.com/office/powerpoint/2010/main" val="131374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割合の</a:t>
            </a:r>
            <a:r>
              <a:rPr lang="en-US" altLang="ja-JP" dirty="0"/>
              <a:t>3</a:t>
            </a:r>
            <a:r>
              <a:rPr lang="ja-JP" altLang="en-US" dirty="0"/>
              <a:t>用法</a:t>
            </a:r>
            <a:endParaRPr kumimoji="1" lang="ja-JP" altLang="en-US" dirty="0"/>
          </a:p>
        </p:txBody>
      </p:sp>
      <p:sp>
        <p:nvSpPr>
          <p:cNvPr id="3" name="コンテンツ プレースホルダー 2"/>
          <p:cNvSpPr>
            <a:spLocks noGrp="1"/>
          </p:cNvSpPr>
          <p:nvPr>
            <p:ph idx="1"/>
          </p:nvPr>
        </p:nvSpPr>
        <p:spPr>
          <a:xfrm>
            <a:off x="457200" y="1124744"/>
            <a:ext cx="8229600" cy="4176464"/>
          </a:xfrm>
        </p:spPr>
        <p:txBody>
          <a:bodyPr>
            <a:normAutofit lnSpcReduction="10000"/>
          </a:bodyPr>
          <a:lstStyle/>
          <a:p>
            <a:pPr marL="266700" indent="-266700"/>
            <a:r>
              <a:rPr lang="en-US" altLang="ja-JP" dirty="0"/>
              <a:t>p=A÷B</a:t>
            </a:r>
            <a:r>
              <a:rPr lang="ja-JP" altLang="en-US" dirty="0"/>
              <a:t>　（第</a:t>
            </a:r>
            <a:r>
              <a:rPr lang="en-US" altLang="ja-JP" dirty="0"/>
              <a:t>1</a:t>
            </a:r>
            <a:r>
              <a:rPr lang="ja-JP" altLang="en-US" dirty="0"/>
              <a:t>用法）　割合</a:t>
            </a:r>
          </a:p>
          <a:p>
            <a:pPr marL="266700" indent="-266700"/>
            <a:r>
              <a:rPr lang="en-US" altLang="ja-JP" dirty="0"/>
              <a:t>A=</a:t>
            </a:r>
            <a:r>
              <a:rPr lang="en-US" altLang="ja-JP" dirty="0" err="1"/>
              <a:t>B×p</a:t>
            </a:r>
            <a:r>
              <a:rPr lang="ja-JP" altLang="en-US" dirty="0"/>
              <a:t>　（第</a:t>
            </a:r>
            <a:r>
              <a:rPr lang="en-US" altLang="ja-JP" dirty="0"/>
              <a:t>2</a:t>
            </a:r>
            <a:r>
              <a:rPr lang="ja-JP" altLang="en-US" dirty="0"/>
              <a:t>用法）　比べる量</a:t>
            </a:r>
          </a:p>
          <a:p>
            <a:pPr marL="266700" indent="-266700"/>
            <a:r>
              <a:rPr lang="en-US" altLang="ja-JP" dirty="0"/>
              <a:t>B=</a:t>
            </a:r>
            <a:r>
              <a:rPr lang="en-US" altLang="ja-JP" dirty="0" err="1"/>
              <a:t>A÷p</a:t>
            </a:r>
            <a:r>
              <a:rPr lang="ja-JP" altLang="en-US" dirty="0"/>
              <a:t>　（第</a:t>
            </a:r>
            <a:r>
              <a:rPr lang="en-US" altLang="ja-JP" dirty="0"/>
              <a:t>3</a:t>
            </a:r>
            <a:r>
              <a:rPr lang="ja-JP" altLang="en-US" dirty="0"/>
              <a:t>用法）　もとになる量</a:t>
            </a:r>
          </a:p>
          <a:p>
            <a:pPr marL="552450" lvl="1" indent="-266700"/>
            <a:r>
              <a:rPr lang="ja-JP" altLang="en-US" dirty="0"/>
              <a:t>第</a:t>
            </a:r>
            <a:r>
              <a:rPr lang="en-US" altLang="ja-JP" dirty="0"/>
              <a:t>2</a:t>
            </a:r>
            <a:r>
              <a:rPr lang="ja-JP" altLang="en-US" dirty="0" err="1"/>
              <a:t>，</a:t>
            </a:r>
            <a:r>
              <a:rPr lang="ja-JP" altLang="en-US" dirty="0"/>
              <a:t>第</a:t>
            </a:r>
            <a:r>
              <a:rPr lang="en-US" altLang="ja-JP" dirty="0"/>
              <a:t>3</a:t>
            </a:r>
            <a:r>
              <a:rPr lang="ja-JP" altLang="en-US" dirty="0"/>
              <a:t>用法までも記憶させるのではなく，第</a:t>
            </a:r>
            <a:r>
              <a:rPr lang="en-US" altLang="ja-JP" dirty="0"/>
              <a:t>1</a:t>
            </a:r>
            <a:r>
              <a:rPr lang="ja-JP" altLang="en-US" dirty="0"/>
              <a:t>用法をもとに式変形させる</a:t>
            </a:r>
          </a:p>
          <a:p>
            <a:pPr marL="266700" indent="-266700"/>
            <a:r>
              <a:rPr lang="ja-JP" altLang="en-US" dirty="0"/>
              <a:t>割合に関する知識</a:t>
            </a:r>
          </a:p>
          <a:p>
            <a:pPr marL="266700" indent="-266700"/>
            <a:r>
              <a:rPr lang="ja-JP" altLang="en-US" dirty="0"/>
              <a:t>割合とそれに関する文章題</a:t>
            </a:r>
            <a:endParaRPr lang="en-US" altLang="ja-JP" dirty="0"/>
          </a:p>
          <a:p>
            <a:pPr marL="266700" indent="-266700"/>
            <a:r>
              <a:rPr lang="ja-JP" altLang="en-US" dirty="0"/>
              <a:t>小学校</a:t>
            </a:r>
            <a:r>
              <a:rPr lang="en-US" altLang="ja-JP" dirty="0"/>
              <a:t>6</a:t>
            </a:r>
            <a:r>
              <a:rPr lang="ja-JP" altLang="en-US" dirty="0"/>
              <a:t>年間で学習する算数の内容の中で最も難しい</a:t>
            </a:r>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15</a:t>
            </a:fld>
            <a:endParaRPr lang="en-US" altLang="ja-JP" dirty="0"/>
          </a:p>
        </p:txBody>
      </p:sp>
    </p:spTree>
    <p:extLst>
      <p:ext uri="{BB962C8B-B14F-4D97-AF65-F5344CB8AC3E}">
        <p14:creationId xmlns:p14="http://schemas.microsoft.com/office/powerpoint/2010/main" val="62128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16</a:t>
            </a:fld>
            <a:endParaRPr lang="en-US" altLang="ja-JP" dirty="0"/>
          </a:p>
        </p:txBody>
      </p:sp>
      <p:pic>
        <p:nvPicPr>
          <p:cNvPr id="1026"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0648"/>
            <a:ext cx="8981438" cy="6408712"/>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929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割合文章の課題</a:t>
            </a:r>
            <a:endParaRPr kumimoji="1" lang="ja-JP" altLang="en-US" dirty="0"/>
          </a:p>
        </p:txBody>
      </p:sp>
      <p:sp>
        <p:nvSpPr>
          <p:cNvPr id="3" name="コンテンツ プレースホルダー 2"/>
          <p:cNvSpPr>
            <a:spLocks noGrp="1"/>
          </p:cNvSpPr>
          <p:nvPr>
            <p:ph idx="1"/>
          </p:nvPr>
        </p:nvSpPr>
        <p:spPr>
          <a:xfrm>
            <a:off x="457200" y="1124744"/>
            <a:ext cx="8229600" cy="5544616"/>
          </a:xfrm>
        </p:spPr>
        <p:txBody>
          <a:bodyPr>
            <a:normAutofit fontScale="85000" lnSpcReduction="20000"/>
          </a:bodyPr>
          <a:lstStyle/>
          <a:p>
            <a:pPr marL="266700" indent="-266700"/>
            <a:r>
              <a:rPr lang="ja-JP" altLang="en-US" dirty="0"/>
              <a:t>どの部分の理解が乏しいとできないのか、複数の要因が関連したりするのか明らかになっていない。</a:t>
            </a:r>
          </a:p>
          <a:p>
            <a:pPr marL="266700" indent="-266700"/>
            <a:r>
              <a:rPr lang="ja-JP" altLang="en-US" dirty="0"/>
              <a:t>基準量と判断量を文章から読み取って決定する場合</a:t>
            </a:r>
            <a:endParaRPr lang="en-US" altLang="ja-JP" dirty="0"/>
          </a:p>
          <a:p>
            <a:pPr marL="552450" lvl="1" indent="-266700"/>
            <a:r>
              <a:rPr lang="ja-JP" altLang="en-US" dirty="0"/>
              <a:t>「田中投手は斎藤投手のライバルである」</a:t>
            </a:r>
            <a:endParaRPr lang="en-US" altLang="ja-JP" dirty="0"/>
          </a:p>
          <a:p>
            <a:pPr marL="952500" lvl="2" indent="-266700"/>
            <a:r>
              <a:rPr lang="ja-JP" altLang="en-US" dirty="0"/>
              <a:t>基準となっている人はどちらかをたずねた場合、ほとんどの児童は「齋藤投手」と正答できる。</a:t>
            </a:r>
            <a:endParaRPr lang="en-US" altLang="ja-JP" dirty="0"/>
          </a:p>
          <a:p>
            <a:pPr marL="552450" lvl="1" indent="-266700"/>
            <a:r>
              <a:rPr lang="ja-JP" altLang="en-US" dirty="0"/>
              <a:t>「鈴木君の読んだ本は本全体の</a:t>
            </a:r>
            <a:r>
              <a:rPr lang="en-US" altLang="ja-JP" dirty="0"/>
              <a:t>70</a:t>
            </a:r>
            <a:r>
              <a:rPr lang="ja-JP" altLang="en-US" dirty="0"/>
              <a:t>％で</a:t>
            </a:r>
            <a:r>
              <a:rPr lang="en-US" altLang="ja-JP" dirty="0"/>
              <a:t>210</a:t>
            </a:r>
            <a:r>
              <a:rPr lang="ja-JP" altLang="en-US" dirty="0"/>
              <a:t>ページであった。本全体は何ページか。」</a:t>
            </a:r>
            <a:endParaRPr lang="en-US" altLang="ja-JP" dirty="0"/>
          </a:p>
          <a:p>
            <a:pPr marL="952500" lvl="2" indent="-266700"/>
            <a:r>
              <a:rPr lang="en-US" altLang="ja-JP" dirty="0"/>
              <a:t>210</a:t>
            </a:r>
            <a:r>
              <a:rPr lang="ja-JP" altLang="en-US" dirty="0"/>
              <a:t>ページと答える児童がいる</a:t>
            </a:r>
            <a:endParaRPr lang="en-US" altLang="ja-JP" dirty="0"/>
          </a:p>
          <a:p>
            <a:pPr marL="952500" lvl="2" indent="-266700"/>
            <a:r>
              <a:rPr lang="ja-JP" altLang="en-US" dirty="0"/>
              <a:t>本を読むという行為を行っているのが鈴木君で「鈴木君が行っている」から読んだ</a:t>
            </a:r>
            <a:r>
              <a:rPr lang="en-US" altLang="ja-JP" dirty="0"/>
              <a:t>210</a:t>
            </a:r>
            <a:r>
              <a:rPr lang="ja-JP" altLang="en-US" dirty="0"/>
              <a:t>ページを基準量と考える</a:t>
            </a:r>
            <a:endParaRPr lang="en-US" altLang="ja-JP" dirty="0"/>
          </a:p>
          <a:p>
            <a:pPr marL="552450" lvl="1" indent="-266700"/>
            <a:endParaRPr lang="ja-JP" altLang="en-US" dirty="0"/>
          </a:p>
          <a:p>
            <a:pPr marL="266700" indent="-266700"/>
            <a:r>
              <a:rPr lang="ja-JP" altLang="en-US" dirty="0"/>
              <a:t>児童は大人が考えもつかないような誤った認識をしていることがある。</a:t>
            </a:r>
            <a:endParaRPr lang="en-US" altLang="ja-JP" dirty="0"/>
          </a:p>
          <a:p>
            <a:pPr marL="552450" lvl="1" indent="-266700"/>
            <a:r>
              <a:rPr lang="ja-JP" altLang="en-US" dirty="0"/>
              <a:t>割合の概念を理解させ正しい答えに導くことが容易ではない</a:t>
            </a:r>
            <a:endParaRPr lang="en-US" altLang="ja-JP" dirty="0"/>
          </a:p>
          <a:p>
            <a:pPr marL="552450" lvl="1" indent="-266700"/>
            <a:r>
              <a:rPr lang="ja-JP" altLang="en-US" dirty="0"/>
              <a:t>割合に関する数学的な概念の理解がどのように行われているのか</a:t>
            </a:r>
            <a:endParaRPr lang="en-US" altLang="ja-JP" dirty="0"/>
          </a:p>
          <a:p>
            <a:pPr marL="266700" indent="-266700"/>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17</a:t>
            </a:fld>
            <a:endParaRPr lang="en-US" altLang="ja-JP" dirty="0"/>
          </a:p>
        </p:txBody>
      </p:sp>
    </p:spTree>
    <p:extLst>
      <p:ext uri="{BB962C8B-B14F-4D97-AF65-F5344CB8AC3E}">
        <p14:creationId xmlns:p14="http://schemas.microsoft.com/office/powerpoint/2010/main" val="58502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量とは</a:t>
            </a:r>
          </a:p>
        </p:txBody>
      </p:sp>
      <p:sp>
        <p:nvSpPr>
          <p:cNvPr id="3" name="コンテンツ プレースホルダー 2"/>
          <p:cNvSpPr>
            <a:spLocks noGrp="1"/>
          </p:cNvSpPr>
          <p:nvPr>
            <p:ph idx="1"/>
          </p:nvPr>
        </p:nvSpPr>
        <p:spPr/>
        <p:txBody>
          <a:bodyPr>
            <a:normAutofit/>
          </a:bodyPr>
          <a:lstStyle/>
          <a:p>
            <a:r>
              <a:rPr lang="ja-JP" altLang="en-US" dirty="0"/>
              <a:t>単一量（外延量）</a:t>
            </a:r>
            <a:endParaRPr lang="en-US" altLang="ja-JP" dirty="0"/>
          </a:p>
          <a:p>
            <a:pPr lvl="1"/>
            <a:r>
              <a:rPr lang="ja-JP" altLang="en-US" dirty="0"/>
              <a:t>連続量のうち，ただ</a:t>
            </a:r>
            <a:r>
              <a:rPr lang="en-US" altLang="ja-JP" dirty="0"/>
              <a:t>1</a:t>
            </a:r>
            <a:r>
              <a:rPr lang="ja-JP" altLang="en-US" dirty="0" err="1"/>
              <a:t>つの</a:t>
            </a:r>
            <a:r>
              <a:rPr lang="ja-JP" altLang="en-US" dirty="0"/>
              <a:t>単位から成り量を比べることができるかどうかという「比較可能性」と，加法が自在にできる「加法性」という性質を持つ量</a:t>
            </a:r>
            <a:endParaRPr lang="en-US" altLang="ja-JP" dirty="0"/>
          </a:p>
          <a:p>
            <a:r>
              <a:rPr lang="ja-JP" altLang="en-US" dirty="0"/>
              <a:t>複合量（内包量）</a:t>
            </a:r>
            <a:endParaRPr lang="en-US" altLang="ja-JP" dirty="0"/>
          </a:p>
          <a:p>
            <a:pPr lvl="1"/>
            <a:r>
              <a:rPr lang="ja-JP" altLang="en-US" dirty="0"/>
              <a:t>複数の量の乗除演算で構成される量，組立量</a:t>
            </a:r>
            <a:endParaRPr lang="en-US" altLang="ja-JP" dirty="0"/>
          </a:p>
          <a:p>
            <a:pPr lvl="1"/>
            <a:r>
              <a:rPr lang="ja-JP" altLang="en-US" dirty="0"/>
              <a:t>度　異種の量の割合　速さ，密度</a:t>
            </a:r>
            <a:endParaRPr lang="en-US" altLang="ja-JP" dirty="0"/>
          </a:p>
          <a:p>
            <a:pPr lvl="1"/>
            <a:r>
              <a:rPr lang="ja-JP" altLang="en-US" dirty="0"/>
              <a:t>率　同種の量の割合　</a:t>
            </a:r>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2</a:t>
            </a:fld>
            <a:endParaRPr lang="en-US" altLang="ja-JP" dirty="0"/>
          </a:p>
        </p:txBody>
      </p:sp>
      <p:sp>
        <p:nvSpPr>
          <p:cNvPr id="5" name="正方形/長方形 4"/>
          <p:cNvSpPr/>
          <p:nvPr/>
        </p:nvSpPr>
        <p:spPr>
          <a:xfrm>
            <a:off x="2286000" y="751344"/>
            <a:ext cx="4572000" cy="369332"/>
          </a:xfrm>
          <a:prstGeom prst="rect">
            <a:avLst/>
          </a:prstGeom>
        </p:spPr>
        <p:txBody>
          <a:bodyPr>
            <a:spAutoFit/>
          </a:bodyPr>
          <a:lstStyle/>
          <a:p>
            <a:r>
              <a:rPr lang="ja-JP" altLang="ja-JP" dirty="0"/>
              <a:t>　</a:t>
            </a:r>
          </a:p>
        </p:txBody>
      </p:sp>
    </p:spTree>
    <p:extLst>
      <p:ext uri="{BB962C8B-B14F-4D97-AF65-F5344CB8AC3E}">
        <p14:creationId xmlns:p14="http://schemas.microsoft.com/office/powerpoint/2010/main" val="45368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単一量の性質</a:t>
            </a:r>
          </a:p>
        </p:txBody>
      </p:sp>
      <p:sp>
        <p:nvSpPr>
          <p:cNvPr id="3" name="コンテンツ プレースホルダー 2"/>
          <p:cNvSpPr>
            <a:spLocks noGrp="1"/>
          </p:cNvSpPr>
          <p:nvPr>
            <p:ph idx="1"/>
          </p:nvPr>
        </p:nvSpPr>
        <p:spPr/>
        <p:txBody>
          <a:bodyPr>
            <a:normAutofit fontScale="47500" lnSpcReduction="20000"/>
          </a:bodyPr>
          <a:lstStyle/>
          <a:p>
            <a:r>
              <a:rPr lang="ja-JP" altLang="en-US" dirty="0">
                <a:solidFill>
                  <a:srgbClr val="0000FF"/>
                </a:solidFill>
              </a:rPr>
              <a:t>量の保存性（不変性）</a:t>
            </a:r>
            <a:endParaRPr lang="en-US" altLang="ja-JP" dirty="0">
              <a:solidFill>
                <a:srgbClr val="0000FF"/>
              </a:solidFill>
            </a:endParaRPr>
          </a:p>
          <a:p>
            <a:pPr lvl="1"/>
            <a:r>
              <a:rPr lang="ja-JP" altLang="en-US" dirty="0"/>
              <a:t>量は形や位置を変えても大きさは変わらない。</a:t>
            </a:r>
            <a:endParaRPr lang="en-US" altLang="ja-JP" dirty="0"/>
          </a:p>
          <a:p>
            <a:pPr lvl="1"/>
            <a:r>
              <a:rPr lang="ja-JP" altLang="en-US" dirty="0"/>
              <a:t>変形，移動，分割しても全体の総和は変わらない</a:t>
            </a:r>
            <a:endParaRPr lang="en-US" altLang="ja-JP" dirty="0"/>
          </a:p>
          <a:p>
            <a:r>
              <a:rPr lang="ja-JP" altLang="en-US" dirty="0"/>
              <a:t>比較可能性</a:t>
            </a:r>
          </a:p>
          <a:p>
            <a:pPr lvl="1"/>
            <a:r>
              <a:rPr lang="ja-JP" altLang="en-US" dirty="0"/>
              <a:t>量は比べることができる</a:t>
            </a:r>
            <a:endParaRPr lang="en-US" altLang="ja-JP" dirty="0"/>
          </a:p>
          <a:p>
            <a:pPr lvl="1"/>
            <a:r>
              <a:rPr lang="ja-JP" altLang="en-US" dirty="0"/>
              <a:t>同種の</a:t>
            </a:r>
            <a:r>
              <a:rPr lang="en-US" altLang="ja-JP" dirty="0"/>
              <a:t>2</a:t>
            </a:r>
            <a:r>
              <a:rPr lang="ja-JP" altLang="en-US" dirty="0"/>
              <a:t>量では大きい，小さいという大小関係，等しいという相関関係が成り立つ。</a:t>
            </a:r>
            <a:endParaRPr lang="en-US" altLang="ja-JP" dirty="0"/>
          </a:p>
          <a:p>
            <a:pPr lvl="1"/>
            <a:r>
              <a:rPr lang="ja-JP" altLang="en-US" dirty="0"/>
              <a:t>量は大きさの順に並べることができる。</a:t>
            </a:r>
          </a:p>
          <a:p>
            <a:pPr lvl="2"/>
            <a:r>
              <a:rPr lang="ja-JP" altLang="en-US" dirty="0"/>
              <a:t>① </a:t>
            </a:r>
            <a:r>
              <a:rPr lang="en-US" altLang="ja-JP" dirty="0"/>
              <a:t>a&lt;b</a:t>
            </a:r>
            <a:r>
              <a:rPr lang="ja-JP" altLang="en-US" dirty="0" err="1"/>
              <a:t>，</a:t>
            </a:r>
            <a:r>
              <a:rPr lang="en-US" altLang="ja-JP" dirty="0"/>
              <a:t>a=b</a:t>
            </a:r>
            <a:r>
              <a:rPr lang="ja-JP" altLang="en-US" dirty="0" err="1"/>
              <a:t>，</a:t>
            </a:r>
            <a:r>
              <a:rPr lang="en-US" altLang="ja-JP" dirty="0"/>
              <a:t>a&gt;b</a:t>
            </a:r>
            <a:r>
              <a:rPr lang="ja-JP" altLang="en-US" dirty="0"/>
              <a:t>のうち，いずれか</a:t>
            </a:r>
            <a:r>
              <a:rPr lang="en-US" altLang="ja-JP" dirty="0"/>
              <a:t>1</a:t>
            </a:r>
            <a:r>
              <a:rPr lang="ja-JP" altLang="en-US" dirty="0"/>
              <a:t>つだけが成り立つ。</a:t>
            </a:r>
          </a:p>
          <a:p>
            <a:pPr lvl="2"/>
            <a:r>
              <a:rPr lang="ja-JP" altLang="en-US" dirty="0"/>
              <a:t>② </a:t>
            </a:r>
            <a:r>
              <a:rPr lang="en-US" altLang="ja-JP" dirty="0"/>
              <a:t>a&lt;b</a:t>
            </a:r>
            <a:r>
              <a:rPr lang="ja-JP" altLang="en-US" dirty="0" err="1"/>
              <a:t>，</a:t>
            </a:r>
            <a:r>
              <a:rPr lang="en-US" altLang="ja-JP" dirty="0"/>
              <a:t>b&lt;</a:t>
            </a:r>
            <a:r>
              <a:rPr lang="en-US" altLang="ja-JP" dirty="0" err="1"/>
              <a:t>c⇒a</a:t>
            </a:r>
            <a:r>
              <a:rPr lang="en-US" altLang="ja-JP" dirty="0"/>
              <a:t>&lt;c</a:t>
            </a:r>
            <a:r>
              <a:rPr lang="ja-JP" altLang="en-US" dirty="0"/>
              <a:t>（推移律）</a:t>
            </a:r>
          </a:p>
          <a:p>
            <a:r>
              <a:rPr lang="ja-JP" altLang="en-US" dirty="0"/>
              <a:t>加法性</a:t>
            </a:r>
          </a:p>
          <a:p>
            <a:pPr lvl="1"/>
            <a:r>
              <a:rPr lang="ja-JP" altLang="en-US" dirty="0"/>
              <a:t>同種の</a:t>
            </a:r>
            <a:r>
              <a:rPr lang="en-US" altLang="ja-JP" dirty="0"/>
              <a:t>2</a:t>
            </a:r>
            <a:r>
              <a:rPr lang="ja-JP" altLang="en-US" dirty="0"/>
              <a:t>量</a:t>
            </a:r>
            <a:r>
              <a:rPr lang="en-US" altLang="ja-JP" dirty="0"/>
              <a:t>a</a:t>
            </a:r>
            <a:r>
              <a:rPr lang="ja-JP" altLang="en-US" dirty="0" err="1"/>
              <a:t>，</a:t>
            </a:r>
            <a:r>
              <a:rPr lang="en-US" altLang="ja-JP" dirty="0"/>
              <a:t>b</a:t>
            </a:r>
            <a:r>
              <a:rPr lang="ja-JP" altLang="en-US" dirty="0"/>
              <a:t>に対して，その和にあたる同種の量</a:t>
            </a:r>
            <a:r>
              <a:rPr lang="en-US" altLang="ja-JP" dirty="0" err="1"/>
              <a:t>a+b</a:t>
            </a:r>
            <a:r>
              <a:rPr lang="ja-JP" altLang="en-US" dirty="0"/>
              <a:t>が一意に定まる</a:t>
            </a:r>
          </a:p>
          <a:p>
            <a:pPr lvl="2"/>
            <a:r>
              <a:rPr lang="ja-JP" altLang="en-US" dirty="0"/>
              <a:t>① </a:t>
            </a:r>
            <a:r>
              <a:rPr lang="en-US" altLang="ja-JP" dirty="0"/>
              <a:t>(</a:t>
            </a:r>
            <a:r>
              <a:rPr lang="en-US" altLang="ja-JP" dirty="0" err="1"/>
              <a:t>a+b</a:t>
            </a:r>
            <a:r>
              <a:rPr lang="en-US" altLang="ja-JP" dirty="0"/>
              <a:t>)+c=a+</a:t>
            </a:r>
            <a:r>
              <a:rPr lang="ja-JP" altLang="en-US" dirty="0"/>
              <a:t>（</a:t>
            </a:r>
            <a:r>
              <a:rPr lang="en-US" altLang="ja-JP" dirty="0" err="1"/>
              <a:t>b+c</a:t>
            </a:r>
            <a:r>
              <a:rPr lang="ja-JP" altLang="en-US" dirty="0"/>
              <a:t>）　（結合律）</a:t>
            </a:r>
          </a:p>
          <a:p>
            <a:pPr lvl="2"/>
            <a:r>
              <a:rPr lang="ja-JP" altLang="en-US" dirty="0"/>
              <a:t>② </a:t>
            </a:r>
            <a:r>
              <a:rPr lang="en-US" altLang="ja-JP" dirty="0"/>
              <a:t>(</a:t>
            </a:r>
            <a:r>
              <a:rPr lang="en-US" altLang="ja-JP" dirty="0" err="1"/>
              <a:t>a+b</a:t>
            </a:r>
            <a:r>
              <a:rPr lang="en-US" altLang="ja-JP" dirty="0"/>
              <a:t>)=(</a:t>
            </a:r>
            <a:r>
              <a:rPr lang="en-US" altLang="ja-JP" dirty="0" err="1"/>
              <a:t>b+a</a:t>
            </a:r>
            <a:r>
              <a:rPr lang="en-US" altLang="ja-JP" dirty="0"/>
              <a:t>)</a:t>
            </a:r>
            <a:r>
              <a:rPr lang="ja-JP" altLang="en-US" dirty="0"/>
              <a:t>　　　　（交換律）</a:t>
            </a:r>
          </a:p>
          <a:p>
            <a:pPr lvl="2"/>
            <a:r>
              <a:rPr lang="ja-JP" altLang="en-US" dirty="0"/>
              <a:t>③ </a:t>
            </a:r>
            <a:r>
              <a:rPr lang="en-US" altLang="ja-JP" dirty="0" err="1"/>
              <a:t>a+c</a:t>
            </a:r>
            <a:r>
              <a:rPr lang="en-US" altLang="ja-JP" dirty="0"/>
              <a:t>=</a:t>
            </a:r>
            <a:r>
              <a:rPr lang="en-US" altLang="ja-JP" dirty="0" err="1"/>
              <a:t>b+c⇒a</a:t>
            </a:r>
            <a:r>
              <a:rPr lang="en-US" altLang="ja-JP" dirty="0"/>
              <a:t>=b</a:t>
            </a:r>
            <a:r>
              <a:rPr lang="ja-JP" altLang="en-US" dirty="0"/>
              <a:t>　　　 （簡約律）</a:t>
            </a:r>
          </a:p>
          <a:p>
            <a:pPr lvl="2"/>
            <a:r>
              <a:rPr lang="ja-JP" altLang="en-US" dirty="0"/>
              <a:t>④ </a:t>
            </a:r>
            <a:r>
              <a:rPr lang="en-US" altLang="ja-JP" dirty="0"/>
              <a:t>a&lt;</a:t>
            </a:r>
            <a:r>
              <a:rPr lang="en-US" altLang="ja-JP" dirty="0" err="1"/>
              <a:t>b⇒a+c</a:t>
            </a:r>
            <a:r>
              <a:rPr lang="en-US" altLang="ja-JP" dirty="0"/>
              <a:t>=b</a:t>
            </a:r>
            <a:r>
              <a:rPr lang="ja-JP" altLang="en-US" dirty="0"/>
              <a:t>　となる</a:t>
            </a:r>
            <a:r>
              <a:rPr lang="en-US" altLang="ja-JP" dirty="0"/>
              <a:t>c</a:t>
            </a:r>
            <a:r>
              <a:rPr lang="ja-JP" altLang="en-US" dirty="0"/>
              <a:t>が存在する。</a:t>
            </a:r>
          </a:p>
          <a:p>
            <a:r>
              <a:rPr lang="ja-JP" altLang="en-US" dirty="0"/>
              <a:t>稠密性</a:t>
            </a:r>
          </a:p>
          <a:p>
            <a:pPr lvl="1"/>
            <a:r>
              <a:rPr lang="ja-JP" altLang="en-US" dirty="0"/>
              <a:t>同種の</a:t>
            </a:r>
            <a:r>
              <a:rPr lang="en-US" altLang="ja-JP" dirty="0"/>
              <a:t>2</a:t>
            </a:r>
            <a:r>
              <a:rPr lang="ja-JP" altLang="en-US" dirty="0"/>
              <a:t>量</a:t>
            </a:r>
            <a:r>
              <a:rPr lang="en-US" altLang="ja-JP" dirty="0"/>
              <a:t>a</a:t>
            </a:r>
            <a:r>
              <a:rPr lang="ja-JP" altLang="en-US" dirty="0" err="1"/>
              <a:t>，</a:t>
            </a:r>
            <a:r>
              <a:rPr lang="en-US" altLang="ja-JP" dirty="0"/>
              <a:t>b</a:t>
            </a:r>
            <a:r>
              <a:rPr lang="ja-JP" altLang="en-US" dirty="0"/>
              <a:t>（ただし</a:t>
            </a:r>
            <a:r>
              <a:rPr lang="en-US" altLang="ja-JP" dirty="0"/>
              <a:t>a&lt;b</a:t>
            </a:r>
            <a:r>
              <a:rPr lang="ja-JP" altLang="en-US" dirty="0"/>
              <a:t>）について，</a:t>
            </a:r>
            <a:r>
              <a:rPr lang="en-US" altLang="ja-JP" dirty="0"/>
              <a:t>a</a:t>
            </a:r>
            <a:r>
              <a:rPr lang="ja-JP" altLang="en-US" dirty="0"/>
              <a:t>と</a:t>
            </a:r>
            <a:r>
              <a:rPr lang="en-US" altLang="ja-JP" dirty="0"/>
              <a:t>b</a:t>
            </a:r>
            <a:r>
              <a:rPr lang="ja-JP" altLang="en-US" dirty="0"/>
              <a:t>の大きさがどれだけ近くても，必ず</a:t>
            </a:r>
            <a:r>
              <a:rPr lang="en-US" altLang="ja-JP" dirty="0"/>
              <a:t>a</a:t>
            </a:r>
            <a:r>
              <a:rPr lang="ja-JP" altLang="en-US" dirty="0"/>
              <a:t>と</a:t>
            </a:r>
            <a:r>
              <a:rPr lang="en-US" altLang="ja-JP" dirty="0"/>
              <a:t>b</a:t>
            </a:r>
            <a:r>
              <a:rPr lang="ja-JP" altLang="en-US" dirty="0"/>
              <a:t>の間には</a:t>
            </a:r>
            <a:r>
              <a:rPr lang="en-US" altLang="ja-JP" dirty="0"/>
              <a:t>c</a:t>
            </a:r>
            <a:r>
              <a:rPr lang="ja-JP" altLang="en-US" dirty="0"/>
              <a:t>が存在</a:t>
            </a:r>
            <a:endParaRPr lang="en-US" altLang="ja-JP" dirty="0"/>
          </a:p>
          <a:p>
            <a:pPr lvl="1"/>
            <a:r>
              <a:rPr lang="en-US" altLang="ja-JP" dirty="0"/>
              <a:t>a&lt;c&lt;b</a:t>
            </a:r>
            <a:endParaRPr lang="ja-JP" altLang="en-US" dirty="0"/>
          </a:p>
          <a:p>
            <a:r>
              <a:rPr lang="ja-JP" altLang="en-US" dirty="0"/>
              <a:t>等分可能性</a:t>
            </a:r>
          </a:p>
          <a:p>
            <a:pPr lvl="1"/>
            <a:r>
              <a:rPr lang="en-US" altLang="ja-JP" dirty="0"/>
              <a:t>1</a:t>
            </a:r>
            <a:r>
              <a:rPr lang="ja-JP" altLang="en-US" dirty="0" err="1"/>
              <a:t>つの</a:t>
            </a:r>
            <a:r>
              <a:rPr lang="ja-JP" altLang="en-US" dirty="0"/>
              <a:t>量</a:t>
            </a:r>
            <a:r>
              <a:rPr lang="en-US" altLang="ja-JP" dirty="0"/>
              <a:t>a</a:t>
            </a:r>
            <a:r>
              <a:rPr lang="ja-JP" altLang="en-US" dirty="0"/>
              <a:t>が与えられると，任意の自然数</a:t>
            </a:r>
            <a:r>
              <a:rPr lang="en-US" altLang="ja-JP" dirty="0"/>
              <a:t>n</a:t>
            </a:r>
            <a:r>
              <a:rPr lang="ja-JP" altLang="en-US" dirty="0"/>
              <a:t>に対して，</a:t>
            </a:r>
            <a:r>
              <a:rPr lang="en-US" altLang="ja-JP" dirty="0"/>
              <a:t>a=</a:t>
            </a:r>
            <a:r>
              <a:rPr lang="en-US" altLang="ja-JP" dirty="0" err="1"/>
              <a:t>nb</a:t>
            </a:r>
            <a:r>
              <a:rPr lang="ja-JP" altLang="en-US" dirty="0"/>
              <a:t>となる</a:t>
            </a:r>
            <a:r>
              <a:rPr lang="en-US" altLang="ja-JP" dirty="0"/>
              <a:t>b</a:t>
            </a:r>
            <a:r>
              <a:rPr lang="ja-JP" altLang="en-US" dirty="0"/>
              <a:t>が存在する。</a:t>
            </a:r>
            <a:endParaRPr lang="en-US" altLang="ja-JP" dirty="0"/>
          </a:p>
          <a:p>
            <a:pPr lvl="1"/>
            <a:r>
              <a:rPr lang="ja-JP" altLang="en-US" dirty="0"/>
              <a:t>ただし，</a:t>
            </a:r>
            <a:r>
              <a:rPr lang="en-US" altLang="ja-JP" dirty="0" err="1"/>
              <a:t>nb</a:t>
            </a:r>
            <a:r>
              <a:rPr lang="en-US" altLang="ja-JP" dirty="0"/>
              <a:t>=</a:t>
            </a:r>
            <a:r>
              <a:rPr lang="en-US" altLang="ja-JP" dirty="0" err="1"/>
              <a:t>b+b</a:t>
            </a:r>
            <a:r>
              <a:rPr lang="en-US" altLang="ja-JP" dirty="0"/>
              <a:t>+…+b</a:t>
            </a:r>
            <a:r>
              <a:rPr lang="ja-JP" altLang="en-US" dirty="0"/>
              <a:t>　である。</a:t>
            </a:r>
            <a:endParaRPr lang="en-US" altLang="ja-JP" dirty="0"/>
          </a:p>
          <a:p>
            <a:pPr marL="457200" lvl="1" indent="0">
              <a:buNone/>
            </a:pPr>
            <a:r>
              <a:rPr lang="ja-JP" altLang="en-US" dirty="0"/>
              <a:t>　　　　　　　　　　　</a:t>
            </a:r>
            <a:r>
              <a:rPr lang="en-US" altLang="ja-JP" dirty="0"/>
              <a:t>n</a:t>
            </a:r>
            <a:r>
              <a:rPr lang="ja-JP" altLang="en-US" dirty="0"/>
              <a:t>個</a:t>
            </a:r>
          </a:p>
          <a:p>
            <a:r>
              <a:rPr lang="ja-JP" altLang="en-US" dirty="0"/>
              <a:t>測定性</a:t>
            </a:r>
          </a:p>
          <a:p>
            <a:r>
              <a:rPr lang="en-US" altLang="ja-JP" dirty="0"/>
              <a:t>a&lt;b</a:t>
            </a:r>
            <a:r>
              <a:rPr lang="ja-JP" altLang="en-US" dirty="0"/>
              <a:t>であるとき，</a:t>
            </a:r>
            <a:r>
              <a:rPr lang="en-US" altLang="ja-JP" dirty="0" err="1"/>
              <a:t>na≧b</a:t>
            </a:r>
            <a:r>
              <a:rPr lang="ja-JP" altLang="en-US" dirty="0"/>
              <a:t>　となる自然数</a:t>
            </a:r>
            <a:r>
              <a:rPr lang="en-US" altLang="ja-JP" dirty="0"/>
              <a:t>n</a:t>
            </a:r>
            <a:r>
              <a:rPr lang="ja-JP" altLang="en-US" dirty="0"/>
              <a:t>が存在する。（アルキメデスの公理）</a:t>
            </a:r>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3</a:t>
            </a:fld>
            <a:endParaRPr lang="en-US" altLang="ja-JP" dirty="0"/>
          </a:p>
        </p:txBody>
      </p:sp>
      <p:sp>
        <p:nvSpPr>
          <p:cNvPr id="5" name="正方形/長方形 4"/>
          <p:cNvSpPr/>
          <p:nvPr/>
        </p:nvSpPr>
        <p:spPr>
          <a:xfrm>
            <a:off x="2286000" y="751344"/>
            <a:ext cx="4572000" cy="369332"/>
          </a:xfrm>
          <a:prstGeom prst="rect">
            <a:avLst/>
          </a:prstGeom>
        </p:spPr>
        <p:txBody>
          <a:bodyPr>
            <a:spAutoFit/>
          </a:bodyPr>
          <a:lstStyle/>
          <a:p>
            <a:r>
              <a:rPr lang="ja-JP" altLang="ja-JP" dirty="0"/>
              <a:t>　</a:t>
            </a:r>
          </a:p>
        </p:txBody>
      </p:sp>
    </p:spTree>
    <p:extLst>
      <p:ext uri="{BB962C8B-B14F-4D97-AF65-F5344CB8AC3E}">
        <p14:creationId xmlns:p14="http://schemas.microsoft.com/office/powerpoint/2010/main" val="19679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量とは</a:t>
            </a:r>
          </a:p>
        </p:txBody>
      </p:sp>
      <p:sp>
        <p:nvSpPr>
          <p:cNvPr id="3" name="コンテンツ プレースホルダー 2"/>
          <p:cNvSpPr>
            <a:spLocks noGrp="1"/>
          </p:cNvSpPr>
          <p:nvPr>
            <p:ph idx="1"/>
          </p:nvPr>
        </p:nvSpPr>
        <p:spPr/>
        <p:txBody>
          <a:bodyPr>
            <a:normAutofit fontScale="62500" lnSpcReduction="20000"/>
          </a:bodyPr>
          <a:lstStyle/>
          <a:p>
            <a:pPr marL="0" indent="0">
              <a:spcBef>
                <a:spcPts val="0"/>
              </a:spcBef>
            </a:pPr>
            <a:r>
              <a:rPr lang="ja-JP" altLang="en-US" dirty="0"/>
              <a:t>①空間的量　長さ（距離），広さ（面積），かさ（体積）　②時間的量　時間　③物的量　重さ</a:t>
            </a:r>
          </a:p>
          <a:p>
            <a:pPr marL="361950" lvl="1" indent="-180975">
              <a:spcBef>
                <a:spcPts val="0"/>
              </a:spcBef>
            </a:pPr>
            <a:r>
              <a:rPr lang="ja-JP" altLang="en-US" dirty="0"/>
              <a:t>大大きさが考えられ，順序関係が定められる。</a:t>
            </a:r>
          </a:p>
          <a:p>
            <a:pPr marL="361950" lvl="1" indent="-180975">
              <a:spcBef>
                <a:spcPts val="0"/>
              </a:spcBef>
            </a:pPr>
            <a:r>
              <a:rPr lang="ja-JP" altLang="en-US" dirty="0" err="1"/>
              <a:t>きさは</a:t>
            </a:r>
            <a:r>
              <a:rPr lang="ja-JP" altLang="en-US" dirty="0"/>
              <a:t>連続性がある。</a:t>
            </a:r>
          </a:p>
          <a:p>
            <a:pPr marL="361950" lvl="1" indent="-180975">
              <a:spcBef>
                <a:spcPts val="0"/>
              </a:spcBef>
            </a:pPr>
            <a:r>
              <a:rPr lang="ja-JP" altLang="en-US" dirty="0"/>
              <a:t>量の分割，合成について，大きさは加法性がある。</a:t>
            </a:r>
          </a:p>
          <a:p>
            <a:pPr marL="361950" lvl="1" indent="-180975">
              <a:spcBef>
                <a:spcPts val="0"/>
              </a:spcBef>
            </a:pPr>
            <a:r>
              <a:rPr lang="ja-JP" altLang="en-US" dirty="0"/>
              <a:t>大きさは適当な単位で実数として表現でき，加減の演算が適用できる。</a:t>
            </a:r>
          </a:p>
          <a:p>
            <a:pPr marL="180975" indent="-180975">
              <a:spcBef>
                <a:spcPts val="0"/>
              </a:spcBef>
            </a:pPr>
            <a:r>
              <a:rPr lang="ja-JP" altLang="en-US" dirty="0"/>
              <a:t>④速さ（距離</a:t>
            </a:r>
            <a:r>
              <a:rPr lang="en-US" altLang="ja-JP" dirty="0"/>
              <a:t>/</a:t>
            </a:r>
            <a:r>
              <a:rPr lang="ja-JP" altLang="en-US" dirty="0"/>
              <a:t>時間）</a:t>
            </a:r>
          </a:p>
          <a:p>
            <a:pPr marL="361950" lvl="1" indent="-180975">
              <a:spcBef>
                <a:spcPts val="0"/>
              </a:spcBef>
            </a:pPr>
            <a:r>
              <a:rPr lang="ja-JP" altLang="en-US" dirty="0"/>
              <a:t>速度</a:t>
            </a:r>
            <a:endParaRPr lang="en-US" altLang="ja-JP" dirty="0"/>
          </a:p>
          <a:p>
            <a:pPr marL="762000" lvl="2" indent="-180975">
              <a:spcBef>
                <a:spcPts val="0"/>
              </a:spcBef>
            </a:pPr>
            <a:r>
              <a:rPr lang="ja-JP" altLang="en-US" dirty="0"/>
              <a:t>大地に立った観測者から見た物体の運動の速度</a:t>
            </a:r>
            <a:endParaRPr lang="en-US" altLang="ja-JP" dirty="0"/>
          </a:p>
          <a:p>
            <a:pPr marL="762000" lvl="2" indent="-180975">
              <a:spcBef>
                <a:spcPts val="0"/>
              </a:spcBef>
            </a:pPr>
            <a:r>
              <a:rPr lang="ja-JP" altLang="en-US" dirty="0"/>
              <a:t>静止している基準点から見た物体の運動の速度</a:t>
            </a:r>
            <a:endParaRPr lang="en-US" altLang="ja-JP" dirty="0"/>
          </a:p>
          <a:p>
            <a:pPr marL="361950" lvl="1" indent="-180975">
              <a:spcBef>
                <a:spcPts val="0"/>
              </a:spcBef>
            </a:pPr>
            <a:r>
              <a:rPr lang="ja-JP" altLang="en-US" dirty="0"/>
              <a:t>相対速度</a:t>
            </a:r>
            <a:endParaRPr lang="en-US" altLang="ja-JP" dirty="0"/>
          </a:p>
          <a:p>
            <a:pPr marL="762000" lvl="2" indent="-180975">
              <a:spcBef>
                <a:spcPts val="0"/>
              </a:spcBef>
            </a:pPr>
            <a:r>
              <a:rPr lang="ja-JP" altLang="en-US" dirty="0"/>
              <a:t>速度が</a:t>
            </a:r>
            <a:r>
              <a:rPr lang="en-US" altLang="ja-JP" dirty="0"/>
              <a:t>50km/h</a:t>
            </a:r>
            <a:r>
              <a:rPr lang="ja-JP" altLang="en-US" dirty="0"/>
              <a:t>で走っている電車内の乗客が，進行方向に時速</a:t>
            </a:r>
            <a:r>
              <a:rPr lang="en-US" altLang="ja-JP" dirty="0"/>
              <a:t>3km/h</a:t>
            </a:r>
            <a:r>
              <a:rPr lang="ja-JP" altLang="en-US" dirty="0"/>
              <a:t>で歩いている場合，ホームに立っている人からは乗客は時速</a:t>
            </a:r>
            <a:r>
              <a:rPr lang="en-US" altLang="ja-JP" dirty="0"/>
              <a:t>53km/h</a:t>
            </a:r>
            <a:r>
              <a:rPr lang="ja-JP" altLang="en-US" dirty="0"/>
              <a:t>で進んでいるように見える。</a:t>
            </a:r>
          </a:p>
          <a:p>
            <a:pPr marL="842963" lvl="2" indent="14288">
              <a:spcBef>
                <a:spcPts val="0"/>
              </a:spcBef>
            </a:pPr>
            <a:r>
              <a:rPr lang="ja-JP" altLang="en-US" dirty="0"/>
              <a:t>複合量は加法は成り立たないが，この「見かけの速度」の場合は，見かけの速度</a:t>
            </a:r>
            <a:r>
              <a:rPr lang="en-US" altLang="ja-JP" dirty="0"/>
              <a:t>=</a:t>
            </a:r>
            <a:r>
              <a:rPr lang="ja-JP" altLang="en-US" dirty="0"/>
              <a:t>電車の速度</a:t>
            </a:r>
            <a:r>
              <a:rPr lang="en-US" altLang="ja-JP" dirty="0"/>
              <a:t>+</a:t>
            </a:r>
            <a:r>
              <a:rPr lang="ja-JP" altLang="en-US" dirty="0"/>
              <a:t>歩く速度の加法や，</a:t>
            </a:r>
            <a:r>
              <a:rPr lang="en-US" altLang="ja-JP" dirty="0"/>
              <a:t>2</a:t>
            </a:r>
            <a:r>
              <a:rPr lang="ja-JP" altLang="en-US" dirty="0" err="1"/>
              <a:t>つの</a:t>
            </a:r>
            <a:r>
              <a:rPr lang="ja-JP" altLang="en-US" dirty="0"/>
              <a:t>物体の移動方向が反対の場合，減法が成り立つ。</a:t>
            </a:r>
          </a:p>
          <a:p>
            <a:pPr marL="180975" indent="-180975">
              <a:spcBef>
                <a:spcPts val="0"/>
              </a:spcBef>
            </a:pPr>
            <a:r>
              <a:rPr lang="ja-JP" altLang="en-US" dirty="0"/>
              <a:t>④速さ（距離</a:t>
            </a:r>
            <a:r>
              <a:rPr lang="en-US" altLang="ja-JP" dirty="0"/>
              <a:t>/</a:t>
            </a:r>
            <a:r>
              <a:rPr lang="ja-JP" altLang="en-US" dirty="0"/>
              <a:t>時間）　⑤密度（重さ</a:t>
            </a:r>
            <a:r>
              <a:rPr lang="en-US" altLang="ja-JP" dirty="0"/>
              <a:t>/</a:t>
            </a:r>
            <a:r>
              <a:rPr lang="ja-JP" altLang="en-US" dirty="0"/>
              <a:t>体積）</a:t>
            </a:r>
            <a:endParaRPr lang="en-US" altLang="ja-JP" dirty="0"/>
          </a:p>
          <a:p>
            <a:pPr marL="361950" lvl="1" indent="-180975">
              <a:spcBef>
                <a:spcPts val="0"/>
              </a:spcBef>
            </a:pPr>
            <a:r>
              <a:rPr lang="ja-JP" altLang="en-US" dirty="0"/>
              <a:t>大きさが考えられ，順序関係が定められる。</a:t>
            </a:r>
          </a:p>
          <a:p>
            <a:pPr marL="361950" lvl="1" indent="-180975">
              <a:spcBef>
                <a:spcPts val="0"/>
              </a:spcBef>
            </a:pPr>
            <a:r>
              <a:rPr lang="ja-JP" altLang="en-US" dirty="0"/>
              <a:t>大きさは連続性がある。</a:t>
            </a:r>
          </a:p>
          <a:p>
            <a:pPr marL="361950" lvl="1" indent="-180975">
              <a:spcBef>
                <a:spcPts val="0"/>
              </a:spcBef>
            </a:pPr>
            <a:r>
              <a:rPr lang="ja-JP" altLang="en-US" dirty="0"/>
              <a:t>それぞれの量を適当な単位で測定すれば，実数として表現できる。</a:t>
            </a:r>
          </a:p>
          <a:p>
            <a:pPr marL="361950" lvl="1" indent="-180975">
              <a:spcBef>
                <a:spcPts val="0"/>
              </a:spcBef>
            </a:pPr>
            <a:r>
              <a:rPr lang="ja-JP" altLang="en-US" dirty="0"/>
              <a:t>それぞれの量と構成する要素との間に，特定の乗除関係が成り立つ。</a:t>
            </a:r>
          </a:p>
          <a:p>
            <a:pPr marL="180975" indent="-180975">
              <a:spcBef>
                <a:spcPts val="0"/>
              </a:spcBef>
            </a:pPr>
            <a:r>
              <a:rPr lang="ja-JP" altLang="en-US" dirty="0"/>
              <a:t>⑥実在に合わせて，改めて作られた量　濃度，比率，平均値など</a:t>
            </a:r>
            <a:endParaRPr lang="en-US" altLang="ja-JP" dirty="0"/>
          </a:p>
          <a:p>
            <a:pPr marL="361950" lvl="1" indent="-180975">
              <a:spcBef>
                <a:spcPts val="0"/>
              </a:spcBef>
            </a:pPr>
            <a:r>
              <a:rPr lang="ja-JP" altLang="en-US" dirty="0"/>
              <a:t>大きさが考えられ，順序関係が定められる。</a:t>
            </a:r>
          </a:p>
          <a:p>
            <a:pPr marL="361950" lvl="1" indent="-180975">
              <a:spcBef>
                <a:spcPts val="0"/>
              </a:spcBef>
            </a:pPr>
            <a:r>
              <a:rPr lang="ja-JP" altLang="en-US" dirty="0"/>
              <a:t>大きさは連続性がある。</a:t>
            </a:r>
          </a:p>
          <a:p>
            <a:pPr marL="361950" lvl="1" indent="-180975">
              <a:spcBef>
                <a:spcPts val="0"/>
              </a:spcBef>
            </a:pPr>
            <a:r>
              <a:rPr lang="ja-JP" altLang="en-US" dirty="0"/>
              <a:t>それぞれの量を適当な単位で測定すれば，実数として表現できる。</a:t>
            </a:r>
          </a:p>
          <a:p>
            <a:pPr marL="361950" lvl="1" indent="-180975">
              <a:spcBef>
                <a:spcPts val="0"/>
              </a:spcBef>
            </a:pPr>
            <a:r>
              <a:rPr lang="ja-JP" altLang="en-US" dirty="0"/>
              <a:t>それぞれの量と構成する要素との間に，量の決め方に応じた演算関係が成立する。</a:t>
            </a:r>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4</a:t>
            </a:fld>
            <a:endParaRPr lang="en-US" altLang="ja-JP" dirty="0"/>
          </a:p>
        </p:txBody>
      </p:sp>
      <p:sp>
        <p:nvSpPr>
          <p:cNvPr id="5" name="正方形/長方形 4"/>
          <p:cNvSpPr/>
          <p:nvPr/>
        </p:nvSpPr>
        <p:spPr>
          <a:xfrm>
            <a:off x="2286000" y="751344"/>
            <a:ext cx="4572000" cy="369332"/>
          </a:xfrm>
          <a:prstGeom prst="rect">
            <a:avLst/>
          </a:prstGeom>
        </p:spPr>
        <p:txBody>
          <a:bodyPr>
            <a:spAutoFit/>
          </a:bodyPr>
          <a:lstStyle/>
          <a:p>
            <a:r>
              <a:rPr lang="ja-JP" altLang="ja-JP" dirty="0"/>
              <a:t>　</a:t>
            </a:r>
          </a:p>
        </p:txBody>
      </p:sp>
    </p:spTree>
    <p:extLst>
      <p:ext uri="{BB962C8B-B14F-4D97-AF65-F5344CB8AC3E}">
        <p14:creationId xmlns:p14="http://schemas.microsoft.com/office/powerpoint/2010/main" val="362358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量の</a:t>
            </a:r>
            <a:r>
              <a:rPr lang="en-US" altLang="ja-JP" dirty="0"/>
              <a:t>4</a:t>
            </a:r>
            <a:r>
              <a:rPr lang="ja-JP" altLang="en-US" dirty="0"/>
              <a:t>段階指導</a:t>
            </a:r>
            <a:endParaRPr kumimoji="1" lang="ja-JP" altLang="en-US" dirty="0"/>
          </a:p>
        </p:txBody>
      </p:sp>
      <p:sp>
        <p:nvSpPr>
          <p:cNvPr id="3" name="コンテンツ プレースホルダー 2"/>
          <p:cNvSpPr>
            <a:spLocks noGrp="1"/>
          </p:cNvSpPr>
          <p:nvPr>
            <p:ph idx="1"/>
          </p:nvPr>
        </p:nvSpPr>
        <p:spPr>
          <a:xfrm>
            <a:off x="457200" y="1124744"/>
            <a:ext cx="8229600" cy="5616624"/>
          </a:xfrm>
        </p:spPr>
        <p:txBody>
          <a:bodyPr>
            <a:normAutofit fontScale="70000" lnSpcReduction="20000"/>
          </a:bodyPr>
          <a:lstStyle/>
          <a:p>
            <a:pPr marL="180975" indent="-180975"/>
            <a:r>
              <a:rPr lang="ja-JP" altLang="en-US" dirty="0"/>
              <a:t>遠山啓（</a:t>
            </a:r>
            <a:r>
              <a:rPr lang="en-US" altLang="ja-JP" dirty="0"/>
              <a:t>1960</a:t>
            </a:r>
            <a:r>
              <a:rPr lang="ja-JP" altLang="en-US" dirty="0"/>
              <a:t>）　量の体系について</a:t>
            </a:r>
            <a:endParaRPr lang="en-US" altLang="ja-JP" dirty="0"/>
          </a:p>
          <a:p>
            <a:pPr marL="466725" lvl="1" indent="-180975"/>
            <a:r>
              <a:rPr lang="en-US" altLang="ja-JP" dirty="0"/>
              <a:t>1</a:t>
            </a:r>
            <a:r>
              <a:rPr lang="ja-JP" altLang="en-US" dirty="0" err="1"/>
              <a:t>つの</a:t>
            </a:r>
            <a:r>
              <a:rPr lang="ja-JP" altLang="en-US" dirty="0"/>
              <a:t>量は，ある物体もしくは物質の一側面を表す指標</a:t>
            </a:r>
            <a:endParaRPr lang="en-US" altLang="ja-JP" dirty="0"/>
          </a:p>
          <a:p>
            <a:pPr marL="466725" lvl="1" indent="-180975"/>
            <a:r>
              <a:rPr lang="ja-JP" altLang="en-US" dirty="0"/>
              <a:t>量という広大な教材を，分離量と連続量に分けたり，外延量と内包量に分けたりして，その中からまず容易なものやっていく</a:t>
            </a:r>
            <a:endParaRPr lang="en-US" altLang="ja-JP" dirty="0"/>
          </a:p>
          <a:p>
            <a:pPr marL="180975" indent="-180975"/>
            <a:r>
              <a:rPr lang="ja-JP" altLang="en-US" dirty="0"/>
              <a:t>直接比較</a:t>
            </a:r>
            <a:endParaRPr lang="en-US" altLang="ja-JP" dirty="0"/>
          </a:p>
          <a:p>
            <a:pPr marL="466725" lvl="1" indent="-180975"/>
            <a:r>
              <a:rPr lang="en-US" altLang="ja-JP" dirty="0"/>
              <a:t>2</a:t>
            </a:r>
            <a:r>
              <a:rPr lang="ja-JP" altLang="en-US" dirty="0"/>
              <a:t>本の鉛筆の長さを比べようとするとき，一方の端をそろえることでもう一方の端を見れば，どちらが長いかを判断できる。</a:t>
            </a:r>
            <a:endParaRPr lang="en-US" altLang="ja-JP" dirty="0"/>
          </a:p>
          <a:p>
            <a:pPr marL="466725" lvl="1" indent="-180975"/>
            <a:r>
              <a:rPr lang="ja-JP" altLang="en-US" dirty="0"/>
              <a:t>比較しようとする対象を直接並べるなどして長さを比べようとする方法。</a:t>
            </a:r>
          </a:p>
          <a:p>
            <a:pPr marL="180975" indent="-180975"/>
            <a:r>
              <a:rPr lang="ja-JP" altLang="en-US" dirty="0"/>
              <a:t>間接比較</a:t>
            </a:r>
            <a:endParaRPr lang="en-US" altLang="ja-JP" dirty="0"/>
          </a:p>
          <a:p>
            <a:pPr marL="466725" lvl="1" indent="-180975"/>
            <a:r>
              <a:rPr lang="ja-JP" altLang="en-US" dirty="0"/>
              <a:t>黒板の縦と横の長さなどは，それぞれの長さを移動させて並べることができない。そのような場合に，片方の長さをひもやテープなどで写し取り，調べたいもう一方にあてがう。</a:t>
            </a:r>
            <a:endParaRPr lang="en-US" altLang="ja-JP" dirty="0"/>
          </a:p>
          <a:p>
            <a:pPr marL="466725" lvl="1" indent="-180975"/>
            <a:r>
              <a:rPr lang="ja-JP" altLang="en-US" dirty="0"/>
              <a:t>何らかの媒介物を用いて長さを比較する方法。</a:t>
            </a:r>
          </a:p>
          <a:p>
            <a:pPr marL="180975" indent="-180975"/>
            <a:r>
              <a:rPr lang="ja-JP" altLang="en-US" dirty="0"/>
              <a:t>任意単位</a:t>
            </a:r>
            <a:endParaRPr lang="en-US" altLang="ja-JP" dirty="0"/>
          </a:p>
          <a:p>
            <a:pPr marL="466725" lvl="1" indent="-180975"/>
            <a:r>
              <a:rPr lang="en-US" altLang="ja-JP" dirty="0"/>
              <a:t>2</a:t>
            </a:r>
            <a:r>
              <a:rPr lang="ja-JP" altLang="en-US" dirty="0" err="1"/>
              <a:t>つの</a:t>
            </a:r>
            <a:r>
              <a:rPr lang="ja-JP" altLang="en-US" dirty="0"/>
              <a:t>水筒があるとき，どちらが多く飲み物が入るかをコップ何杯分かで比べて判断す</a:t>
            </a:r>
            <a:endParaRPr lang="en-US" altLang="ja-JP" dirty="0"/>
          </a:p>
          <a:p>
            <a:pPr marL="466725" lvl="1" indent="-180975"/>
            <a:r>
              <a:rPr lang="ja-JP" altLang="en-US" dirty="0"/>
              <a:t>コップは何でもよく，</a:t>
            </a:r>
            <a:r>
              <a:rPr lang="en-US" altLang="ja-JP" dirty="0"/>
              <a:t>2</a:t>
            </a:r>
            <a:r>
              <a:rPr lang="ja-JP" altLang="en-US" dirty="0" err="1"/>
              <a:t>つの</a:t>
            </a:r>
            <a:r>
              <a:rPr lang="ja-JP" altLang="en-US" dirty="0"/>
              <a:t>量る量を同じコップで量りさえすればよい。</a:t>
            </a:r>
            <a:endParaRPr lang="en-US" altLang="ja-JP" dirty="0"/>
          </a:p>
          <a:p>
            <a:pPr marL="466725" lvl="1" indent="-180975"/>
            <a:r>
              <a:rPr lang="ja-JP" altLang="en-US" dirty="0"/>
              <a:t>何らかのものを単位として量を量り取り，その単位のいくつ分化で数値化して表す方法。</a:t>
            </a:r>
          </a:p>
          <a:p>
            <a:pPr marL="180975" indent="-180975"/>
            <a:r>
              <a:rPr lang="ja-JP" altLang="en-US" dirty="0"/>
              <a:t>普遍単位</a:t>
            </a:r>
            <a:endParaRPr lang="en-US" altLang="ja-JP" dirty="0"/>
          </a:p>
          <a:p>
            <a:pPr marL="466725" lvl="1" indent="-180975"/>
            <a:r>
              <a:rPr lang="ja-JP" altLang="en-US" dirty="0"/>
              <a:t>メートル法をはじめとする世界共通の単位を使って量を測る方法。</a:t>
            </a:r>
            <a:endParaRPr lang="en-US" altLang="ja-JP" dirty="0"/>
          </a:p>
          <a:p>
            <a:pPr marL="180975" indent="-180975"/>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5</a:t>
            </a:fld>
            <a:endParaRPr lang="en-US" altLang="ja-JP" dirty="0"/>
          </a:p>
        </p:txBody>
      </p:sp>
    </p:spTree>
    <p:extLst>
      <p:ext uri="{BB962C8B-B14F-4D97-AF65-F5344CB8AC3E}">
        <p14:creationId xmlns:p14="http://schemas.microsoft.com/office/powerpoint/2010/main" val="563367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長さ</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長さ</a:t>
            </a:r>
          </a:p>
          <a:p>
            <a:r>
              <a:rPr lang="ja-JP" altLang="en-US" dirty="0"/>
              <a:t>最初に，ある線分を選びこれを「単位線分」と呼ぶ</a:t>
            </a:r>
            <a:endParaRPr lang="en-US" altLang="ja-JP" dirty="0"/>
          </a:p>
          <a:p>
            <a:r>
              <a:rPr lang="ja-JP" altLang="en-US" dirty="0"/>
              <a:t>何らかの線分</a:t>
            </a:r>
            <a:r>
              <a:rPr lang="en-US" altLang="ja-JP" dirty="0"/>
              <a:t>AB</a:t>
            </a:r>
            <a:r>
              <a:rPr lang="ja-JP" altLang="en-US" dirty="0"/>
              <a:t>が与えられたら、まず</a:t>
            </a:r>
            <a:r>
              <a:rPr lang="en-US" altLang="ja-JP" dirty="0"/>
              <a:t>AB</a:t>
            </a:r>
            <a:r>
              <a:rPr lang="ja-JP" altLang="en-US" dirty="0"/>
              <a:t>が単位線分の何倍であるかを求める</a:t>
            </a:r>
            <a:endParaRPr lang="en-US" altLang="ja-JP" dirty="0"/>
          </a:p>
          <a:p>
            <a:r>
              <a:rPr lang="ja-JP" altLang="en-US" dirty="0"/>
              <a:t>不足分がでれば、この不足分が単位線分の</a:t>
            </a:r>
            <a:r>
              <a:rPr lang="en-US" altLang="ja-JP" dirty="0"/>
              <a:t>1/10</a:t>
            </a:r>
            <a:r>
              <a:rPr lang="ja-JP" altLang="en-US" dirty="0"/>
              <a:t>の何倍であるかを求める</a:t>
            </a:r>
            <a:endParaRPr lang="en-US" altLang="ja-JP" dirty="0"/>
          </a:p>
          <a:p>
            <a:r>
              <a:rPr lang="ja-JP" altLang="en-US" dirty="0"/>
              <a:t>まだ不足があればさらにそれが単位線分の</a:t>
            </a:r>
            <a:r>
              <a:rPr lang="en-US" altLang="ja-JP" dirty="0"/>
              <a:t>1/100</a:t>
            </a:r>
            <a:r>
              <a:rPr lang="ja-JP" altLang="en-US" dirty="0"/>
              <a:t>の大きさの何倍であるかを求める</a:t>
            </a:r>
            <a:endParaRPr lang="en-US" altLang="ja-JP" dirty="0"/>
          </a:p>
          <a:p>
            <a:r>
              <a:rPr lang="ja-JP" altLang="en-US" dirty="0"/>
              <a:t>理論上可能な限り繰り返して得られるその値が上に有界であるときの値</a:t>
            </a:r>
            <a:endParaRPr lang="en-US" altLang="ja-JP" dirty="0"/>
          </a:p>
          <a:p>
            <a:pPr lvl="1"/>
            <a:r>
              <a:rPr lang="ja-JP" altLang="en-US" dirty="0"/>
              <a:t>実在から長さを抽出する</a:t>
            </a:r>
            <a:endParaRPr lang="en-US" altLang="ja-JP" dirty="0"/>
          </a:p>
          <a:p>
            <a:pPr lvl="1"/>
            <a:r>
              <a:rPr lang="ja-JP" altLang="en-US" dirty="0"/>
              <a:t>位置に対する不変性</a:t>
            </a:r>
            <a:endParaRPr lang="en-US" altLang="ja-JP" dirty="0"/>
          </a:p>
          <a:p>
            <a:pPr lvl="1"/>
            <a:r>
              <a:rPr lang="ja-JP" altLang="en-US" dirty="0"/>
              <a:t>形に対する不変性</a:t>
            </a:r>
            <a:endParaRPr lang="en-US" altLang="ja-JP" dirty="0"/>
          </a:p>
          <a:p>
            <a:pPr lvl="1"/>
            <a:r>
              <a:rPr lang="ja-JP" altLang="en-US" dirty="0"/>
              <a:t>加法による保存性</a:t>
            </a:r>
            <a:endParaRPr lang="en-US" altLang="ja-JP" dirty="0"/>
          </a:p>
          <a:p>
            <a:pPr lvl="1"/>
            <a:r>
              <a:rPr lang="ja-JP" altLang="en-US" dirty="0"/>
              <a:t>順序の交換性</a:t>
            </a:r>
            <a:endParaRPr lang="en-US" altLang="ja-JP" dirty="0"/>
          </a:p>
          <a:p>
            <a:endParaRPr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6</a:t>
            </a:fld>
            <a:endParaRPr lang="en-US" altLang="ja-JP" dirty="0"/>
          </a:p>
        </p:txBody>
      </p:sp>
    </p:spTree>
    <p:extLst>
      <p:ext uri="{BB962C8B-B14F-4D97-AF65-F5344CB8AC3E}">
        <p14:creationId xmlns:p14="http://schemas.microsoft.com/office/powerpoint/2010/main" val="392295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面積</a:t>
            </a:r>
          </a:p>
        </p:txBody>
      </p:sp>
      <p:sp>
        <p:nvSpPr>
          <p:cNvPr id="3" name="コンテンツ プレースホルダー 2"/>
          <p:cNvSpPr>
            <a:spLocks noGrp="1"/>
          </p:cNvSpPr>
          <p:nvPr>
            <p:ph idx="1"/>
          </p:nvPr>
        </p:nvSpPr>
        <p:spPr/>
        <p:txBody>
          <a:bodyPr>
            <a:normAutofit fontScale="85000" lnSpcReduction="20000"/>
          </a:bodyPr>
          <a:lstStyle/>
          <a:p>
            <a:r>
              <a:rPr lang="en-US" altLang="ja-JP" dirty="0"/>
              <a:t>1</a:t>
            </a:r>
            <a:r>
              <a:rPr lang="ja-JP" altLang="en-US" dirty="0"/>
              <a:t>辺がある線分</a:t>
            </a:r>
            <a:r>
              <a:rPr lang="en-US" altLang="ja-JP" dirty="0"/>
              <a:t>E</a:t>
            </a:r>
            <a:r>
              <a:rPr lang="ja-JP" altLang="en-US" dirty="0"/>
              <a:t>と合同な正方形の広さを単位とする</a:t>
            </a:r>
            <a:endParaRPr lang="en-US" altLang="ja-JP" dirty="0"/>
          </a:p>
          <a:p>
            <a:r>
              <a:rPr lang="ja-JP" altLang="en-US" dirty="0"/>
              <a:t>任意の線分を</a:t>
            </a:r>
            <a:r>
              <a:rPr lang="en-US" altLang="ja-JP" dirty="0"/>
              <a:t>1</a:t>
            </a:r>
            <a:r>
              <a:rPr lang="ja-JP" altLang="en-US" dirty="0"/>
              <a:t>辺とする正方形や長方形は，この単位となる正方形を用いて，その何倍になるかを求め，面積とする。</a:t>
            </a:r>
            <a:endParaRPr lang="en-US" altLang="ja-JP" dirty="0"/>
          </a:p>
          <a:p>
            <a:r>
              <a:rPr lang="en-US" altLang="ja-JP" dirty="0"/>
              <a:t>F</a:t>
            </a:r>
            <a:r>
              <a:rPr lang="ja-JP" altLang="en-US" dirty="0"/>
              <a:t>の測度（面積）</a:t>
            </a:r>
            <a:endParaRPr lang="en-US" altLang="ja-JP" dirty="0"/>
          </a:p>
          <a:p>
            <a:pPr lvl="1"/>
            <a:r>
              <a:rPr lang="ja-JP" altLang="en-US" dirty="0"/>
              <a:t>図形</a:t>
            </a:r>
            <a:r>
              <a:rPr lang="en-US" altLang="ja-JP" dirty="0"/>
              <a:t>F</a:t>
            </a:r>
            <a:r>
              <a:rPr lang="ja-JP" altLang="en-US" dirty="0" err="1"/>
              <a:t>に負で</a:t>
            </a:r>
            <a:r>
              <a:rPr lang="ja-JP" altLang="en-US" dirty="0"/>
              <a:t>ない実数を対応させてこれを</a:t>
            </a:r>
            <a:r>
              <a:rPr lang="en-US" altLang="ja-JP" dirty="0"/>
              <a:t>m(F)</a:t>
            </a:r>
            <a:r>
              <a:rPr lang="ja-JP" altLang="en-US" dirty="0"/>
              <a:t>で表す</a:t>
            </a:r>
            <a:endParaRPr lang="en-US" altLang="ja-JP" dirty="0"/>
          </a:p>
          <a:p>
            <a:pPr lvl="1"/>
            <a:r>
              <a:rPr lang="en-US" altLang="ja-JP" dirty="0"/>
              <a:t>2</a:t>
            </a:r>
            <a:r>
              <a:rPr lang="ja-JP" altLang="en-US" dirty="0" err="1"/>
              <a:t>つの</a:t>
            </a:r>
            <a:r>
              <a:rPr lang="ja-JP" altLang="en-US" dirty="0"/>
              <a:t>図形</a:t>
            </a:r>
            <a:r>
              <a:rPr lang="en-US" altLang="ja-JP" dirty="0"/>
              <a:t>F1</a:t>
            </a:r>
            <a:r>
              <a:rPr lang="ja-JP" altLang="en-US" dirty="0" err="1"/>
              <a:t>，</a:t>
            </a:r>
            <a:r>
              <a:rPr lang="en-US" altLang="ja-JP" dirty="0"/>
              <a:t>F2</a:t>
            </a:r>
            <a:r>
              <a:rPr lang="ja-JP" altLang="en-US" dirty="0"/>
              <a:t>に共通部分がないとき</a:t>
            </a:r>
            <a:endParaRPr lang="en-US" altLang="ja-JP" dirty="0"/>
          </a:p>
          <a:p>
            <a:pPr lvl="1"/>
            <a:r>
              <a:rPr lang="en-US" altLang="ja-JP" dirty="0"/>
              <a:t>m(F1⋃F2)= m(F1)+m(F2)</a:t>
            </a:r>
            <a:r>
              <a:rPr lang="ja-JP" altLang="en-US" dirty="0"/>
              <a:t>を満たすときの</a:t>
            </a:r>
            <a:r>
              <a:rPr lang="en-US" altLang="ja-JP" dirty="0"/>
              <a:t>m(F)</a:t>
            </a:r>
          </a:p>
          <a:p>
            <a:pPr lvl="1"/>
            <a:r>
              <a:rPr lang="ja-JP" altLang="en-US" dirty="0"/>
              <a:t>一辺の長さ１の正方形</a:t>
            </a:r>
            <a:r>
              <a:rPr lang="en-US" altLang="ja-JP" dirty="0"/>
              <a:t>F0</a:t>
            </a:r>
            <a:r>
              <a:rPr lang="ja-JP" altLang="en-US" dirty="0"/>
              <a:t>に対して，</a:t>
            </a:r>
            <a:r>
              <a:rPr lang="en-US" altLang="ja-JP" dirty="0"/>
              <a:t>m(F0)=</a:t>
            </a:r>
            <a:r>
              <a:rPr lang="ja-JP" altLang="en-US" dirty="0"/>
              <a:t>１</a:t>
            </a:r>
            <a:endParaRPr lang="en-US" altLang="ja-JP" dirty="0"/>
          </a:p>
          <a:p>
            <a:pPr lvl="1"/>
            <a:r>
              <a:rPr lang="en-US" altLang="ja-JP" dirty="0"/>
              <a:t>2</a:t>
            </a:r>
            <a:r>
              <a:rPr lang="ja-JP" altLang="en-US" dirty="0" err="1"/>
              <a:t>つの</a:t>
            </a:r>
            <a:r>
              <a:rPr lang="ja-JP" altLang="en-US" dirty="0"/>
              <a:t>図形</a:t>
            </a:r>
            <a:r>
              <a:rPr lang="en-US" altLang="ja-JP" dirty="0"/>
              <a:t>F</a:t>
            </a:r>
            <a:r>
              <a:rPr lang="ja-JP" altLang="en-US" dirty="0"/>
              <a:t>１，</a:t>
            </a:r>
            <a:r>
              <a:rPr lang="en-US" altLang="ja-JP" dirty="0"/>
              <a:t>F</a:t>
            </a:r>
            <a:r>
              <a:rPr lang="ja-JP" altLang="en-US" dirty="0"/>
              <a:t>２とが合同ならば，</a:t>
            </a:r>
            <a:r>
              <a:rPr lang="en-US" altLang="ja-JP" dirty="0"/>
              <a:t>m(F</a:t>
            </a:r>
            <a:r>
              <a:rPr lang="ja-JP" altLang="en-US" dirty="0"/>
              <a:t>１</a:t>
            </a:r>
            <a:r>
              <a:rPr lang="en-US" altLang="ja-JP" dirty="0"/>
              <a:t>)=m</a:t>
            </a:r>
            <a:r>
              <a:rPr lang="ja-JP" altLang="en-US" dirty="0"/>
              <a:t>（</a:t>
            </a:r>
            <a:r>
              <a:rPr lang="en-US" altLang="ja-JP" dirty="0"/>
              <a:t>F</a:t>
            </a:r>
            <a:r>
              <a:rPr lang="ja-JP" altLang="en-US" dirty="0"/>
              <a:t>２）</a:t>
            </a:r>
            <a:endParaRPr lang="en-US" altLang="ja-JP" dirty="0"/>
          </a:p>
          <a:p>
            <a:pPr lvl="1"/>
            <a:r>
              <a:rPr lang="en-US" altLang="ja-JP" dirty="0"/>
              <a:t>F</a:t>
            </a:r>
            <a:r>
              <a:rPr lang="ja-JP" altLang="en-US" dirty="0"/>
              <a:t>１∩</a:t>
            </a:r>
            <a:r>
              <a:rPr lang="en-US" altLang="ja-JP" dirty="0"/>
              <a:t>F</a:t>
            </a:r>
            <a:r>
              <a:rPr lang="ja-JP" altLang="en-US" dirty="0"/>
              <a:t>２＝</a:t>
            </a:r>
            <a:r>
              <a:rPr lang="en-US" altLang="ja-JP" dirty="0"/>
              <a:t>φ</a:t>
            </a:r>
            <a:r>
              <a:rPr lang="ja-JP" altLang="en-US" dirty="0"/>
              <a:t>（空集合）ならば</a:t>
            </a:r>
            <a:r>
              <a:rPr lang="en-US" altLang="ja-JP" dirty="0"/>
              <a:t>m(F</a:t>
            </a:r>
            <a:r>
              <a:rPr lang="ja-JP" altLang="en-US" dirty="0"/>
              <a:t>１∪</a:t>
            </a:r>
            <a:r>
              <a:rPr lang="en-US" altLang="ja-JP" dirty="0"/>
              <a:t>F</a:t>
            </a:r>
            <a:r>
              <a:rPr lang="ja-JP" altLang="en-US" dirty="0"/>
              <a:t>２</a:t>
            </a:r>
            <a:r>
              <a:rPr lang="en-US" altLang="ja-JP" dirty="0"/>
              <a:t>)=m(F</a:t>
            </a:r>
            <a:r>
              <a:rPr lang="ja-JP" altLang="en-US" dirty="0"/>
              <a:t>１</a:t>
            </a:r>
            <a:r>
              <a:rPr lang="en-US" altLang="ja-JP" dirty="0"/>
              <a:t>)</a:t>
            </a:r>
            <a:r>
              <a:rPr lang="ja-JP" altLang="en-US" dirty="0"/>
              <a:t>＋</a:t>
            </a:r>
            <a:r>
              <a:rPr lang="en-US" altLang="ja-JP" dirty="0"/>
              <a:t>m(F</a:t>
            </a:r>
            <a:r>
              <a:rPr lang="ja-JP" altLang="en-US" dirty="0"/>
              <a:t>２</a:t>
            </a:r>
            <a:r>
              <a:rPr lang="en-US" altLang="ja-JP" dirty="0"/>
              <a:t>)</a:t>
            </a:r>
          </a:p>
          <a:p>
            <a:r>
              <a:rPr lang="ja-JP" altLang="en-US" dirty="0"/>
              <a:t>単純閉曲線で囲まれた平面図形</a:t>
            </a:r>
            <a:endParaRPr lang="en-US" altLang="ja-JP" dirty="0"/>
          </a:p>
          <a:p>
            <a:pPr lvl="1"/>
            <a:r>
              <a:rPr lang="ja-JP" altLang="en-US" dirty="0"/>
              <a:t>ア）内測度とイ）外測度を考え，それらが一致するときその値</a:t>
            </a:r>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7</a:t>
            </a:fld>
            <a:endParaRPr lang="en-US" altLang="ja-JP"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702" y="5805264"/>
            <a:ext cx="1493837"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5805264"/>
            <a:ext cx="1487487"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429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カバリエリ</a:t>
            </a:r>
            <a:r>
              <a:rPr kumimoji="1" lang="ja-JP" altLang="en-US" dirty="0"/>
              <a:t>の原理</a:t>
            </a:r>
          </a:p>
        </p:txBody>
      </p:sp>
      <p:sp>
        <p:nvSpPr>
          <p:cNvPr id="3" name="コンテンツ プレースホルダー 2"/>
          <p:cNvSpPr>
            <a:spLocks noGrp="1"/>
          </p:cNvSpPr>
          <p:nvPr>
            <p:ph idx="1"/>
          </p:nvPr>
        </p:nvSpPr>
        <p:spPr/>
        <p:txBody>
          <a:bodyPr>
            <a:normAutofit fontScale="85000" lnSpcReduction="20000"/>
          </a:bodyPr>
          <a:lstStyle/>
          <a:p>
            <a:pPr marL="271463" indent="-271463"/>
            <a:r>
              <a:rPr lang="en-US" altLang="ja-JP" dirty="0"/>
              <a:t>17</a:t>
            </a:r>
            <a:r>
              <a:rPr lang="ja-JP" altLang="en-US" dirty="0"/>
              <a:t>世紀のイタリアの数学者</a:t>
            </a:r>
            <a:endParaRPr lang="en-US" altLang="ja-JP" dirty="0"/>
          </a:p>
          <a:p>
            <a:pPr marL="271463" indent="-271463"/>
            <a:r>
              <a:rPr lang="en-US" altLang="ja-JP" dirty="0" err="1"/>
              <a:t>a≦x≦b</a:t>
            </a:r>
            <a:r>
              <a:rPr lang="ja-JP" altLang="en-US" dirty="0"/>
              <a:t>の範囲に</a:t>
            </a:r>
            <a:r>
              <a:rPr lang="en-US" altLang="ja-JP" dirty="0"/>
              <a:t>2</a:t>
            </a:r>
            <a:r>
              <a:rPr lang="ja-JP" altLang="en-US" dirty="0" err="1"/>
              <a:t>つの</a:t>
            </a:r>
            <a:r>
              <a:rPr lang="ja-JP" altLang="en-US" dirty="0"/>
              <a:t>立体</a:t>
            </a:r>
            <a:r>
              <a:rPr lang="en-US" altLang="ja-JP" dirty="0"/>
              <a:t>A</a:t>
            </a:r>
            <a:r>
              <a:rPr lang="ja-JP" altLang="en-US" dirty="0" err="1"/>
              <a:t>，</a:t>
            </a:r>
            <a:r>
              <a:rPr lang="en-US" altLang="ja-JP" dirty="0"/>
              <a:t>B</a:t>
            </a:r>
            <a:r>
              <a:rPr lang="ja-JP" altLang="en-US" dirty="0"/>
              <a:t>があり，この範囲の任意の値</a:t>
            </a:r>
            <a:r>
              <a:rPr lang="en-US" altLang="ja-JP" dirty="0"/>
              <a:t>t</a:t>
            </a:r>
            <a:r>
              <a:rPr lang="ja-JP" altLang="en-US" dirty="0"/>
              <a:t>において，平面</a:t>
            </a:r>
            <a:r>
              <a:rPr lang="en-US" altLang="ja-JP" dirty="0"/>
              <a:t>x=t</a:t>
            </a:r>
            <a:r>
              <a:rPr lang="ja-JP" altLang="en-US" dirty="0"/>
              <a:t>で切った切り口の面積</a:t>
            </a:r>
            <a:r>
              <a:rPr lang="en-US" altLang="ja-JP" dirty="0"/>
              <a:t>S(t)</a:t>
            </a:r>
            <a:r>
              <a:rPr lang="ja-JP" altLang="en-US" dirty="0" err="1"/>
              <a:t>，</a:t>
            </a:r>
            <a:r>
              <a:rPr lang="en-US" altLang="ja-JP" dirty="0"/>
              <a:t>R(t)</a:t>
            </a:r>
            <a:r>
              <a:rPr lang="ja-JP" altLang="en-US" dirty="0"/>
              <a:t>の比が常に</a:t>
            </a:r>
            <a:r>
              <a:rPr lang="en-US" altLang="ja-JP" dirty="0"/>
              <a:t>S</a:t>
            </a:r>
            <a:r>
              <a:rPr lang="ja-JP" altLang="en-US" dirty="0"/>
              <a:t>：</a:t>
            </a:r>
            <a:r>
              <a:rPr lang="en-US" altLang="ja-JP" dirty="0"/>
              <a:t>R</a:t>
            </a:r>
            <a:r>
              <a:rPr lang="ja-JP" altLang="en-US" dirty="0"/>
              <a:t>ならば，</a:t>
            </a:r>
            <a:r>
              <a:rPr lang="en-US" altLang="ja-JP" dirty="0"/>
              <a:t>A</a:t>
            </a:r>
            <a:r>
              <a:rPr lang="ja-JP" altLang="en-US" dirty="0" err="1"/>
              <a:t>，</a:t>
            </a:r>
            <a:r>
              <a:rPr lang="en-US" altLang="ja-JP" dirty="0"/>
              <a:t>B</a:t>
            </a:r>
            <a:r>
              <a:rPr lang="ja-JP" altLang="en-US" dirty="0"/>
              <a:t>の体積比も</a:t>
            </a:r>
            <a:r>
              <a:rPr lang="en-US" altLang="ja-JP" dirty="0"/>
              <a:t>S</a:t>
            </a:r>
            <a:r>
              <a:rPr lang="ja-JP" altLang="en-US" dirty="0"/>
              <a:t>：</a:t>
            </a:r>
            <a:r>
              <a:rPr lang="en-US" altLang="ja-JP" dirty="0"/>
              <a:t>R</a:t>
            </a:r>
            <a:r>
              <a:rPr lang="ja-JP" altLang="en-US" dirty="0"/>
              <a:t>である</a:t>
            </a:r>
            <a:endParaRPr lang="en-US" altLang="ja-JP" dirty="0"/>
          </a:p>
          <a:p>
            <a:pPr marL="271463" indent="-271463"/>
            <a:r>
              <a:rPr lang="ja-JP" altLang="en-US" dirty="0"/>
              <a:t>同じ高さの立体の切り口の面積が常に等しいならばその</a:t>
            </a:r>
            <a:r>
              <a:rPr lang="en-US" altLang="ja-JP" dirty="0"/>
              <a:t>2</a:t>
            </a:r>
            <a:r>
              <a:rPr lang="ja-JP" altLang="en-US" dirty="0" err="1"/>
              <a:t>つの</a:t>
            </a:r>
            <a:r>
              <a:rPr lang="ja-JP" altLang="en-US" dirty="0"/>
              <a:t>立体の体積は等しい。</a:t>
            </a:r>
            <a:endParaRPr lang="en-US" altLang="ja-JP" dirty="0"/>
          </a:p>
          <a:p>
            <a:pPr marL="271463" indent="-271463"/>
            <a:r>
              <a:rPr lang="ja-JP" altLang="en-US" dirty="0"/>
              <a:t>同じ高さで切った線分の長さが常に等しいならば，その平面図形の面積は等しい</a:t>
            </a:r>
            <a:endParaRPr lang="en-US" altLang="ja-JP" dirty="0"/>
          </a:p>
          <a:p>
            <a:endParaRPr lang="en-US" altLang="ja-JP" dirty="0"/>
          </a:p>
          <a:p>
            <a:pPr marL="271463" indent="-271463"/>
            <a:r>
              <a:rPr lang="ja-JP" altLang="en-US" dirty="0"/>
              <a:t>三角形，長方形，平行四辺形，台形</a:t>
            </a:r>
            <a:endParaRPr lang="en-US" altLang="ja-JP" dirty="0"/>
          </a:p>
          <a:p>
            <a:pPr marL="533400" lvl="1" indent="-261938"/>
            <a:r>
              <a:rPr lang="ja-JP" altLang="en-US" dirty="0"/>
              <a:t>形態の違いによらず面積に対する図形の関連属性（底辺，高さ，上底，下底）に着目して面積の大小判断を行うことができる</a:t>
            </a:r>
            <a:endParaRPr lang="en-US" altLang="ja-JP" dirty="0"/>
          </a:p>
          <a:p>
            <a:pPr marL="533400" lvl="1" indent="-261938"/>
            <a:r>
              <a:rPr lang="ja-JP" altLang="en-US" dirty="0"/>
              <a:t>個別の図形についての求積にとどまることなく，このような統一的な求積方法によって学習することが重要</a:t>
            </a:r>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8</a:t>
            </a:fld>
            <a:endParaRPr lang="en-US" altLang="ja-JP" dirty="0"/>
          </a:p>
        </p:txBody>
      </p:sp>
    </p:spTree>
    <p:extLst>
      <p:ext uri="{BB962C8B-B14F-4D97-AF65-F5344CB8AC3E}">
        <p14:creationId xmlns:p14="http://schemas.microsoft.com/office/powerpoint/2010/main" val="208262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体積・角度</a:t>
            </a:r>
          </a:p>
        </p:txBody>
      </p:sp>
      <p:sp>
        <p:nvSpPr>
          <p:cNvPr id="3" name="コンテンツ プレースホルダー 2"/>
          <p:cNvSpPr>
            <a:spLocks noGrp="1"/>
          </p:cNvSpPr>
          <p:nvPr>
            <p:ph idx="1"/>
          </p:nvPr>
        </p:nvSpPr>
        <p:spPr>
          <a:xfrm>
            <a:off x="457200" y="1124744"/>
            <a:ext cx="8229600" cy="5904656"/>
          </a:xfrm>
        </p:spPr>
        <p:txBody>
          <a:bodyPr>
            <a:normAutofit fontScale="55000" lnSpcReduction="20000"/>
          </a:bodyPr>
          <a:lstStyle/>
          <a:p>
            <a:pPr marL="180975" indent="-180975"/>
            <a:r>
              <a:rPr lang="en-US" altLang="ja-JP" dirty="0"/>
              <a:t>3</a:t>
            </a:r>
            <a:r>
              <a:rPr lang="ja-JP" altLang="en-US" dirty="0"/>
              <a:t>次元の広がり</a:t>
            </a:r>
            <a:endParaRPr lang="en-US" altLang="ja-JP" dirty="0"/>
          </a:p>
          <a:p>
            <a:pPr marL="180975" indent="-180975"/>
            <a:r>
              <a:rPr lang="en-US" altLang="ja-JP" dirty="0"/>
              <a:t>3</a:t>
            </a:r>
            <a:r>
              <a:rPr lang="ja-JP" altLang="en-US" dirty="0"/>
              <a:t>方向に広がっていく量であるという感覚や</a:t>
            </a:r>
            <a:r>
              <a:rPr lang="en-US" altLang="ja-JP" dirty="0"/>
              <a:t>3</a:t>
            </a:r>
            <a:r>
              <a:rPr lang="ja-JP" altLang="en-US" dirty="0" err="1"/>
              <a:t>つの</a:t>
            </a:r>
            <a:r>
              <a:rPr lang="ja-JP" altLang="en-US" dirty="0"/>
              <a:t>異なる方向の長さによって量の大きさを求める</a:t>
            </a:r>
            <a:endParaRPr lang="en-US" altLang="ja-JP" dirty="0"/>
          </a:p>
          <a:p>
            <a:pPr marL="180975" lvl="1" indent="0"/>
            <a:r>
              <a:rPr lang="ja-JP" altLang="en-US" dirty="0"/>
              <a:t>「東京ドーム○個分」という言い方</a:t>
            </a:r>
            <a:endParaRPr lang="en-US" altLang="ja-JP" dirty="0"/>
          </a:p>
          <a:p>
            <a:pPr marL="180975" lvl="1" indent="0"/>
            <a:r>
              <a:rPr lang="ja-JP" altLang="en-US" dirty="0"/>
              <a:t>東京ドームの大きさ　建築面積</a:t>
            </a:r>
            <a:r>
              <a:rPr lang="en-US" altLang="ja-JP" dirty="0"/>
              <a:t>46,755m²</a:t>
            </a:r>
            <a:r>
              <a:rPr lang="ja-JP" altLang="en-US" dirty="0" err="1"/>
              <a:t>，</a:t>
            </a:r>
            <a:r>
              <a:rPr lang="ja-JP" altLang="en-US" dirty="0"/>
              <a:t>容積</a:t>
            </a:r>
            <a:r>
              <a:rPr lang="en-US" altLang="ja-JP" dirty="0"/>
              <a:t>124</a:t>
            </a:r>
            <a:r>
              <a:rPr lang="ja-JP" altLang="en-US" dirty="0"/>
              <a:t>万</a:t>
            </a:r>
            <a:r>
              <a:rPr lang="en-US" altLang="ja-JP" dirty="0"/>
              <a:t>m³</a:t>
            </a:r>
          </a:p>
          <a:p>
            <a:pPr marL="180975" lvl="1" indent="0"/>
            <a:r>
              <a:rPr lang="en-US" altLang="ja-JP" dirty="0"/>
              <a:t>1</a:t>
            </a:r>
            <a:r>
              <a:rPr lang="ja-JP" altLang="en-US" dirty="0"/>
              <a:t>辺が約</a:t>
            </a:r>
            <a:r>
              <a:rPr lang="en-US" altLang="ja-JP" dirty="0"/>
              <a:t>216m</a:t>
            </a:r>
            <a:r>
              <a:rPr lang="ja-JP" altLang="en-US" dirty="0" err="1"/>
              <a:t>，</a:t>
            </a:r>
            <a:r>
              <a:rPr lang="ja-JP" altLang="en-US" dirty="0"/>
              <a:t>高さ</a:t>
            </a:r>
            <a:r>
              <a:rPr lang="en-US" altLang="ja-JP" dirty="0"/>
              <a:t>26m</a:t>
            </a:r>
            <a:r>
              <a:rPr lang="ja-JP" altLang="en-US" dirty="0"/>
              <a:t>（</a:t>
            </a:r>
            <a:r>
              <a:rPr lang="en-US" altLang="ja-JP" dirty="0"/>
              <a:t>6</a:t>
            </a:r>
            <a:r>
              <a:rPr lang="ja-JP" altLang="en-US" dirty="0" err="1"/>
              <a:t>，</a:t>
            </a:r>
            <a:r>
              <a:rPr lang="en-US" altLang="ja-JP" dirty="0"/>
              <a:t>7</a:t>
            </a:r>
            <a:r>
              <a:rPr lang="ja-JP" altLang="en-US" dirty="0"/>
              <a:t>階建て）のかなり平べったいビル</a:t>
            </a:r>
          </a:p>
          <a:p>
            <a:pPr marL="180975" indent="-180975"/>
            <a:r>
              <a:rPr lang="ja-JP" altLang="en-US" dirty="0"/>
              <a:t>牛乳パック，鍋，バケツ，ポリタンク，浴槽など，様々なものの縦，横，高さを実測してその長さ知ることによってはじめてイメージできるようになる。</a:t>
            </a:r>
            <a:endParaRPr lang="en-US" altLang="ja-JP" dirty="0"/>
          </a:p>
          <a:p>
            <a:pPr marL="180975" indent="-180975"/>
            <a:endParaRPr lang="ja-JP" altLang="en-US" dirty="0"/>
          </a:p>
          <a:p>
            <a:endParaRPr lang="ja-JP" altLang="en-US" dirty="0"/>
          </a:p>
          <a:p>
            <a:pPr marL="180975" indent="-180975"/>
            <a:r>
              <a:rPr lang="ja-JP" altLang="en-US" dirty="0"/>
              <a:t>重さ　形や体積には関係なく，その物体を構成する材質によって決まる</a:t>
            </a:r>
            <a:endParaRPr lang="en-US" altLang="ja-JP" dirty="0"/>
          </a:p>
          <a:p>
            <a:pPr marL="180975" indent="-180975"/>
            <a:r>
              <a:rPr lang="ja-JP" altLang="en-US" dirty="0"/>
              <a:t>視覚による直感では重さを推測することができない</a:t>
            </a:r>
            <a:endParaRPr lang="en-US" altLang="ja-JP" dirty="0"/>
          </a:p>
          <a:p>
            <a:pPr marL="180975" indent="-180975"/>
            <a:r>
              <a:rPr lang="ja-JP" altLang="en-US" dirty="0"/>
              <a:t>体積　縦，横，高さの</a:t>
            </a:r>
            <a:r>
              <a:rPr lang="en-US" altLang="ja-JP" dirty="0"/>
              <a:t>3</a:t>
            </a:r>
            <a:r>
              <a:rPr lang="ja-JP" altLang="en-US" dirty="0"/>
              <a:t>次元に広がる量であるため大きくなれば重さも重くなるといった誤り</a:t>
            </a:r>
            <a:endParaRPr lang="en-US" altLang="ja-JP" dirty="0"/>
          </a:p>
          <a:p>
            <a:pPr marL="180975" indent="-180975"/>
            <a:endParaRPr lang="en-US" altLang="ja-JP" dirty="0"/>
          </a:p>
          <a:p>
            <a:pPr marL="180975" indent="-180975"/>
            <a:r>
              <a:rPr lang="ja-JP" altLang="en-US" dirty="0"/>
              <a:t>角</a:t>
            </a:r>
            <a:endParaRPr lang="en-US" altLang="ja-JP" dirty="0"/>
          </a:p>
          <a:p>
            <a:pPr marL="180975" lvl="1" indent="180975">
              <a:tabLst>
                <a:tab pos="180975" algn="l"/>
              </a:tabLst>
            </a:pPr>
            <a:r>
              <a:rPr lang="en-US" altLang="ja-JP" dirty="0"/>
              <a:t>1</a:t>
            </a:r>
            <a:r>
              <a:rPr lang="ja-JP" altLang="en-US" dirty="0" err="1"/>
              <a:t>つの</a:t>
            </a:r>
            <a:r>
              <a:rPr lang="ja-JP" altLang="en-US" dirty="0"/>
              <a:t>点から伸びた</a:t>
            </a:r>
            <a:r>
              <a:rPr lang="en-US" altLang="ja-JP" dirty="0"/>
              <a:t>2</a:t>
            </a:r>
            <a:r>
              <a:rPr lang="ja-JP" altLang="en-US" dirty="0"/>
              <a:t>本の異なる半直線によってできる図形</a:t>
            </a:r>
            <a:endParaRPr lang="en-US" altLang="ja-JP" dirty="0"/>
          </a:p>
          <a:p>
            <a:pPr marL="180975" lvl="1" indent="180975">
              <a:tabLst>
                <a:tab pos="180975" algn="l"/>
              </a:tabLst>
            </a:pPr>
            <a:r>
              <a:rPr lang="en-US" altLang="ja-JP" dirty="0"/>
              <a:t>1</a:t>
            </a:r>
            <a:r>
              <a:rPr lang="ja-JP" altLang="en-US" dirty="0" err="1"/>
              <a:t>つの</a:t>
            </a:r>
            <a:r>
              <a:rPr lang="ja-JP" altLang="en-US" dirty="0"/>
              <a:t>線分の片方の端点を固定した場合，その線分が移動した後にできる図形</a:t>
            </a:r>
            <a:endParaRPr lang="en-US" altLang="ja-JP" dirty="0"/>
          </a:p>
          <a:p>
            <a:pPr marL="180975" lvl="1" indent="180975">
              <a:tabLst>
                <a:tab pos="180975" algn="l"/>
              </a:tabLst>
            </a:pPr>
            <a:r>
              <a:rPr lang="ja-JP" altLang="en-US" dirty="0"/>
              <a:t>そこにできる広がり具合</a:t>
            </a:r>
            <a:endParaRPr lang="en-US" altLang="ja-JP" dirty="0"/>
          </a:p>
          <a:p>
            <a:pPr marL="180975" lvl="1" indent="180975">
              <a:tabLst>
                <a:tab pos="180975" algn="l"/>
              </a:tabLst>
            </a:pPr>
            <a:r>
              <a:rPr lang="ja-JP" altLang="en-US" dirty="0"/>
              <a:t>角の大小　</a:t>
            </a:r>
            <a:r>
              <a:rPr lang="en-US" altLang="ja-JP" dirty="0"/>
              <a:t>2</a:t>
            </a:r>
            <a:r>
              <a:rPr lang="ja-JP" altLang="en-US" dirty="0" err="1"/>
              <a:t>つの</a:t>
            </a:r>
            <a:r>
              <a:rPr lang="ja-JP" altLang="en-US" dirty="0"/>
              <a:t>直線の間の開き具合によって決まる</a:t>
            </a:r>
            <a:endParaRPr lang="en-US" altLang="ja-JP" dirty="0"/>
          </a:p>
          <a:p>
            <a:pPr marL="180975" lvl="1" indent="180975">
              <a:tabLst>
                <a:tab pos="180975" algn="l"/>
              </a:tabLst>
            </a:pPr>
            <a:r>
              <a:rPr lang="ja-JP" altLang="en-US" dirty="0"/>
              <a:t>半直線の端を固定して直線が回転するイメージ</a:t>
            </a:r>
            <a:endParaRPr lang="en-US" altLang="ja-JP" dirty="0"/>
          </a:p>
          <a:p>
            <a:pPr lvl="1"/>
            <a:endParaRPr lang="en-US" altLang="ja-JP" dirty="0"/>
          </a:p>
          <a:p>
            <a:pPr marL="180975" indent="-180975"/>
            <a:r>
              <a:rPr lang="ja-JP" altLang="en-US" dirty="0"/>
              <a:t>重さ，角度　量の性質である，加法性，交換性，連続性，位置に対する不変性</a:t>
            </a:r>
            <a:endParaRPr lang="en-US" altLang="ja-JP"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9</a:t>
            </a:fld>
            <a:endParaRPr lang="en-US" altLang="ja-JP" dirty="0"/>
          </a:p>
        </p:txBody>
      </p:sp>
    </p:spTree>
    <p:extLst>
      <p:ext uri="{BB962C8B-B14F-4D97-AF65-F5344CB8AC3E}">
        <p14:creationId xmlns:p14="http://schemas.microsoft.com/office/powerpoint/2010/main" val="15853924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4068</TotalTime>
  <Words>1251</Words>
  <Application>Microsoft Office PowerPoint</Application>
  <PresentationFormat>画面に合わせる (4:3)</PresentationFormat>
  <Paragraphs>228</Paragraphs>
  <Slides>17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ヒラギノ角ゴ ProN W3</vt:lpstr>
      <vt:lpstr>ヒラギノ角ゴ ProN W6</vt:lpstr>
      <vt:lpstr>Arial</vt:lpstr>
      <vt:lpstr>Calibri</vt:lpstr>
      <vt:lpstr>Wingdings</vt:lpstr>
      <vt:lpstr>Office ​​テーマ</vt:lpstr>
      <vt:lpstr>量とは</vt:lpstr>
      <vt:lpstr>量とは</vt:lpstr>
      <vt:lpstr>単一量の性質</vt:lpstr>
      <vt:lpstr>量とは</vt:lpstr>
      <vt:lpstr>量の4段階指導</vt:lpstr>
      <vt:lpstr>長さ</vt:lpstr>
      <vt:lpstr>面積</vt:lpstr>
      <vt:lpstr>カバリエリの原理</vt:lpstr>
      <vt:lpstr>体積・角度</vt:lpstr>
      <vt:lpstr>速さ1</vt:lpstr>
      <vt:lpstr>速さ2</vt:lpstr>
      <vt:lpstr>割合1</vt:lpstr>
      <vt:lpstr>割合2</vt:lpstr>
      <vt:lpstr>割合3</vt:lpstr>
      <vt:lpstr>割合の3用法</vt:lpstr>
      <vt:lpstr>PowerPoint プレゼンテーション</vt:lpstr>
      <vt:lpstr>割合文章の課題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後藤 学</cp:lastModifiedBy>
  <cp:revision>160</cp:revision>
  <cp:lastPrinted>2016-02-27T05:36:35Z</cp:lastPrinted>
  <dcterms:created xsi:type="dcterms:W3CDTF">2010-08-05T00:41:06Z</dcterms:created>
  <dcterms:modified xsi:type="dcterms:W3CDTF">2019-06-05T09:06:40Z</dcterms:modified>
</cp:coreProperties>
</file>